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917"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0A57E5C-9B13-4694-8A48-95F380FE88ED}" type="datetimeFigureOut">
              <a:rPr lang="ru-RU" smtClean="0"/>
              <a:t>10.05.2022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AB7430-E967-4A7B-8702-DE1FA1937A47}" type="slidenum">
              <a:rPr lang="ru-RU" smtClean="0"/>
              <a:t>‹#›</a:t>
            </a:fld>
            <a:endParaRPr lang="ru-RU"/>
          </a:p>
        </p:txBody>
      </p:sp>
    </p:spTree>
    <p:extLst>
      <p:ext uri="{BB962C8B-B14F-4D97-AF65-F5344CB8AC3E}">
        <p14:creationId xmlns:p14="http://schemas.microsoft.com/office/powerpoint/2010/main" val="3633802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0A57E5C-9B13-4694-8A48-95F380FE88ED}" type="datetimeFigureOut">
              <a:rPr lang="ru-RU" smtClean="0"/>
              <a:t>10.05.2022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AB7430-E967-4A7B-8702-DE1FA1937A47}" type="slidenum">
              <a:rPr lang="ru-RU" smtClean="0"/>
              <a:t>‹#›</a:t>
            </a:fld>
            <a:endParaRPr lang="ru-RU"/>
          </a:p>
        </p:txBody>
      </p:sp>
    </p:spTree>
    <p:extLst>
      <p:ext uri="{BB962C8B-B14F-4D97-AF65-F5344CB8AC3E}">
        <p14:creationId xmlns:p14="http://schemas.microsoft.com/office/powerpoint/2010/main" val="1895443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0A57E5C-9B13-4694-8A48-95F380FE88ED}" type="datetimeFigureOut">
              <a:rPr lang="ru-RU" smtClean="0"/>
              <a:t>10.05.2022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AB7430-E967-4A7B-8702-DE1FA1937A47}" type="slidenum">
              <a:rPr lang="ru-RU" smtClean="0"/>
              <a:t>‹#›</a:t>
            </a:fld>
            <a:endParaRPr lang="ru-RU"/>
          </a:p>
        </p:txBody>
      </p:sp>
    </p:spTree>
    <p:extLst>
      <p:ext uri="{BB962C8B-B14F-4D97-AF65-F5344CB8AC3E}">
        <p14:creationId xmlns:p14="http://schemas.microsoft.com/office/powerpoint/2010/main" val="724790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0A57E5C-9B13-4694-8A48-95F380FE88ED}" type="datetimeFigureOut">
              <a:rPr lang="ru-RU" smtClean="0"/>
              <a:t>10.05.2022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AB7430-E967-4A7B-8702-DE1FA1937A47}" type="slidenum">
              <a:rPr lang="ru-RU" smtClean="0"/>
              <a:t>‹#›</a:t>
            </a:fld>
            <a:endParaRPr lang="ru-RU"/>
          </a:p>
        </p:txBody>
      </p:sp>
    </p:spTree>
    <p:extLst>
      <p:ext uri="{BB962C8B-B14F-4D97-AF65-F5344CB8AC3E}">
        <p14:creationId xmlns:p14="http://schemas.microsoft.com/office/powerpoint/2010/main" val="740569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0A57E5C-9B13-4694-8A48-95F380FE88ED}" type="datetimeFigureOut">
              <a:rPr lang="ru-RU" smtClean="0"/>
              <a:t>10.05.2022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AB7430-E967-4A7B-8702-DE1FA1937A47}" type="slidenum">
              <a:rPr lang="ru-RU" smtClean="0"/>
              <a:t>‹#›</a:t>
            </a:fld>
            <a:endParaRPr lang="ru-RU"/>
          </a:p>
        </p:txBody>
      </p:sp>
    </p:spTree>
    <p:extLst>
      <p:ext uri="{BB962C8B-B14F-4D97-AF65-F5344CB8AC3E}">
        <p14:creationId xmlns:p14="http://schemas.microsoft.com/office/powerpoint/2010/main" val="3380269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0A57E5C-9B13-4694-8A48-95F380FE88ED}" type="datetimeFigureOut">
              <a:rPr lang="ru-RU" smtClean="0"/>
              <a:t>10.05.2022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9AB7430-E967-4A7B-8702-DE1FA1937A47}" type="slidenum">
              <a:rPr lang="ru-RU" smtClean="0"/>
              <a:t>‹#›</a:t>
            </a:fld>
            <a:endParaRPr lang="ru-RU"/>
          </a:p>
        </p:txBody>
      </p:sp>
    </p:spTree>
    <p:extLst>
      <p:ext uri="{BB962C8B-B14F-4D97-AF65-F5344CB8AC3E}">
        <p14:creationId xmlns:p14="http://schemas.microsoft.com/office/powerpoint/2010/main" val="2214903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0A57E5C-9B13-4694-8A48-95F380FE88ED}" type="datetimeFigureOut">
              <a:rPr lang="ru-RU" smtClean="0"/>
              <a:t>10.05.2022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9AB7430-E967-4A7B-8702-DE1FA1937A47}" type="slidenum">
              <a:rPr lang="ru-RU" smtClean="0"/>
              <a:t>‹#›</a:t>
            </a:fld>
            <a:endParaRPr lang="ru-RU"/>
          </a:p>
        </p:txBody>
      </p:sp>
    </p:spTree>
    <p:extLst>
      <p:ext uri="{BB962C8B-B14F-4D97-AF65-F5344CB8AC3E}">
        <p14:creationId xmlns:p14="http://schemas.microsoft.com/office/powerpoint/2010/main" val="1195368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0A57E5C-9B13-4694-8A48-95F380FE88ED}" type="datetimeFigureOut">
              <a:rPr lang="ru-RU" smtClean="0"/>
              <a:t>10.05.2022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9AB7430-E967-4A7B-8702-DE1FA1937A47}" type="slidenum">
              <a:rPr lang="ru-RU" smtClean="0"/>
              <a:t>‹#›</a:t>
            </a:fld>
            <a:endParaRPr lang="ru-RU"/>
          </a:p>
        </p:txBody>
      </p:sp>
    </p:spTree>
    <p:extLst>
      <p:ext uri="{BB962C8B-B14F-4D97-AF65-F5344CB8AC3E}">
        <p14:creationId xmlns:p14="http://schemas.microsoft.com/office/powerpoint/2010/main" val="1390523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0A57E5C-9B13-4694-8A48-95F380FE88ED}" type="datetimeFigureOut">
              <a:rPr lang="ru-RU" smtClean="0"/>
              <a:t>10.05.2022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9AB7430-E967-4A7B-8702-DE1FA1937A47}" type="slidenum">
              <a:rPr lang="ru-RU" smtClean="0"/>
              <a:t>‹#›</a:t>
            </a:fld>
            <a:endParaRPr lang="ru-RU"/>
          </a:p>
        </p:txBody>
      </p:sp>
    </p:spTree>
    <p:extLst>
      <p:ext uri="{BB962C8B-B14F-4D97-AF65-F5344CB8AC3E}">
        <p14:creationId xmlns:p14="http://schemas.microsoft.com/office/powerpoint/2010/main" val="3315824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0A57E5C-9B13-4694-8A48-95F380FE88ED}" type="datetimeFigureOut">
              <a:rPr lang="ru-RU" smtClean="0"/>
              <a:t>10.05.2022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9AB7430-E967-4A7B-8702-DE1FA1937A47}" type="slidenum">
              <a:rPr lang="ru-RU" smtClean="0"/>
              <a:t>‹#›</a:t>
            </a:fld>
            <a:endParaRPr lang="ru-RU"/>
          </a:p>
        </p:txBody>
      </p:sp>
    </p:spTree>
    <p:extLst>
      <p:ext uri="{BB962C8B-B14F-4D97-AF65-F5344CB8AC3E}">
        <p14:creationId xmlns:p14="http://schemas.microsoft.com/office/powerpoint/2010/main" val="1161556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0A57E5C-9B13-4694-8A48-95F380FE88ED}" type="datetimeFigureOut">
              <a:rPr lang="ru-RU" smtClean="0"/>
              <a:t>10.05.2022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9AB7430-E967-4A7B-8702-DE1FA1937A47}" type="slidenum">
              <a:rPr lang="ru-RU" smtClean="0"/>
              <a:t>‹#›</a:t>
            </a:fld>
            <a:endParaRPr lang="ru-RU"/>
          </a:p>
        </p:txBody>
      </p:sp>
    </p:spTree>
    <p:extLst>
      <p:ext uri="{BB962C8B-B14F-4D97-AF65-F5344CB8AC3E}">
        <p14:creationId xmlns:p14="http://schemas.microsoft.com/office/powerpoint/2010/main" val="2551343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A57E5C-9B13-4694-8A48-95F380FE88ED}" type="datetimeFigureOut">
              <a:rPr lang="ru-RU" smtClean="0"/>
              <a:t>10.05.2022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B7430-E967-4A7B-8702-DE1FA1937A47}" type="slidenum">
              <a:rPr lang="ru-RU" smtClean="0"/>
              <a:t>‹#›</a:t>
            </a:fld>
            <a:endParaRPr lang="ru-RU"/>
          </a:p>
        </p:txBody>
      </p:sp>
    </p:spTree>
    <p:extLst>
      <p:ext uri="{BB962C8B-B14F-4D97-AF65-F5344CB8AC3E}">
        <p14:creationId xmlns:p14="http://schemas.microsoft.com/office/powerpoint/2010/main" val="13934093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lstStyle/>
          <a:p>
            <a:pPr eaLnBrk="1" hangingPunct="1"/>
            <a:r>
              <a:rPr lang="ru-RU" sz="3200" b="1" smtClean="0"/>
              <a:t>Үш фазалы электр тізбегі . Негізгі ұғымдары</a:t>
            </a:r>
            <a:br>
              <a:rPr lang="ru-RU" sz="3200" b="1" smtClean="0"/>
            </a:br>
            <a:endParaRPr lang="ru-RU" sz="3200" b="1" smtClean="0"/>
          </a:p>
        </p:txBody>
      </p:sp>
      <p:sp>
        <p:nvSpPr>
          <p:cNvPr id="119811" name="Rectangle 3"/>
          <p:cNvSpPr>
            <a:spLocks noGrp="1" noChangeArrowheads="1"/>
          </p:cNvSpPr>
          <p:nvPr>
            <p:ph type="body" idx="1"/>
          </p:nvPr>
        </p:nvSpPr>
        <p:spPr>
          <a:xfrm>
            <a:off x="900113" y="1125538"/>
            <a:ext cx="8243887" cy="5472112"/>
          </a:xfrm>
        </p:spPr>
        <p:txBody>
          <a:bodyPr/>
          <a:lstStyle/>
          <a:p>
            <a:pPr eaLnBrk="1" hangingPunct="1">
              <a:lnSpc>
                <a:spcPct val="80000"/>
              </a:lnSpc>
            </a:pPr>
            <a:r>
              <a:rPr lang="ru-RU" sz="2500" b="1" smtClean="0"/>
              <a:t>Үшфазалы тізбек дегеніміз </a:t>
            </a:r>
            <a:r>
              <a:rPr lang="ru-RU" sz="2500" smtClean="0"/>
              <a:t>- электр тізбектерінің көпфазалы жүйелерінің ерекше түрі, олар бірдей жиіліктегі синусоидалы ЭҚК-і әсер ететін, фазаларында бір-бірінен ерекшеленетін және жалпы энергия көзі арқылы құрылған электр тізбектерінің жиынтығы.</a:t>
            </a:r>
          </a:p>
          <a:p>
            <a:pPr eaLnBrk="1" hangingPunct="1">
              <a:lnSpc>
                <a:spcPct val="80000"/>
              </a:lnSpc>
            </a:pPr>
            <a:r>
              <a:rPr lang="ru-RU" sz="2500" smtClean="0"/>
              <a:t>Бірдей токпен сипатталатын көпфазалы жүйенің әрбір бөлігін әдетте </a:t>
            </a:r>
            <a:r>
              <a:rPr lang="ru-RU" sz="2500" b="1" smtClean="0"/>
              <a:t>фаза</a:t>
            </a:r>
            <a:r>
              <a:rPr lang="ru-RU" sz="2500" smtClean="0"/>
              <a:t> деп атайды. Сонымен, «фаза» ұғымы екі мағынаға ие: біріншісі - синусоидалы түрде өзгеретін шаманың аргументі, екіншісі - электр тізбектерінің көп фазалы жүйесінің бөлігі. Фазалар санына байланысты тізбектер екі фазалы, үш фазалы, алты фазалы және т.б. деп жіктеледі.</a:t>
            </a:r>
          </a:p>
        </p:txBody>
      </p:sp>
    </p:spTree>
    <p:extLst>
      <p:ext uri="{BB962C8B-B14F-4D97-AF65-F5344CB8AC3E}">
        <p14:creationId xmlns:p14="http://schemas.microsoft.com/office/powerpoint/2010/main" val="995987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902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150" y="1412875"/>
            <a:ext cx="6324600" cy="451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9027" name="Rectangle 5"/>
          <p:cNvSpPr>
            <a:spLocks noGrp="1" noChangeArrowheads="1"/>
          </p:cNvSpPr>
          <p:nvPr>
            <p:ph type="title"/>
          </p:nvPr>
        </p:nvSpPr>
        <p:spPr/>
        <p:txBody>
          <a:bodyPr/>
          <a:lstStyle/>
          <a:p>
            <a:pPr eaLnBrk="1" hangingPunct="1"/>
            <a:r>
              <a:rPr lang="ru-RU" sz="3200" smtClean="0"/>
              <a:t>ЭҚК лездік мәндерінің графигі</a:t>
            </a:r>
          </a:p>
        </p:txBody>
      </p:sp>
    </p:spTree>
    <p:extLst>
      <p:ext uri="{BB962C8B-B14F-4D97-AF65-F5344CB8AC3E}">
        <p14:creationId xmlns:p14="http://schemas.microsoft.com/office/powerpoint/2010/main" val="3731284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a:xfrm>
            <a:off x="1403350" y="-242888"/>
            <a:ext cx="7313613" cy="103188"/>
          </a:xfrm>
        </p:spPr>
        <p:txBody>
          <a:bodyPr>
            <a:normAutofit fontScale="90000"/>
          </a:bodyPr>
          <a:lstStyle/>
          <a:p>
            <a:pPr eaLnBrk="1" hangingPunct="1"/>
            <a:endParaRPr lang="ru-RU" sz="3200" smtClean="0"/>
          </a:p>
        </p:txBody>
      </p:sp>
      <p:sp>
        <p:nvSpPr>
          <p:cNvPr id="130051" name="Rectangle 3"/>
          <p:cNvSpPr>
            <a:spLocks noGrp="1" noChangeArrowheads="1"/>
          </p:cNvSpPr>
          <p:nvPr>
            <p:ph type="body" idx="1"/>
          </p:nvPr>
        </p:nvSpPr>
        <p:spPr/>
        <p:txBody>
          <a:bodyPr/>
          <a:lstStyle/>
          <a:p>
            <a:pPr eaLnBrk="1" hangingPunct="1"/>
            <a:r>
              <a:rPr lang="ru-RU" smtClean="0"/>
              <a:t>ЭҚК-ң комплексті мәні келесі түрде алынады:</a:t>
            </a:r>
          </a:p>
          <a:p>
            <a:pPr algn="ctr" eaLnBrk="1" hangingPunct="1">
              <a:buFont typeface="Wingdings" pitchFamily="2" charset="2"/>
              <a:buNone/>
            </a:pPr>
            <a:r>
              <a:rPr lang="ru-RU" smtClean="0"/>
              <a:t>Ė</a:t>
            </a:r>
            <a:r>
              <a:rPr lang="ru-RU" sz="1800" smtClean="0"/>
              <a:t>A</a:t>
            </a:r>
            <a:r>
              <a:rPr lang="ru-RU" smtClean="0"/>
              <a:t> = E</a:t>
            </a:r>
            <a:r>
              <a:rPr lang="ru-RU" sz="2000" smtClean="0"/>
              <a:t>m</a:t>
            </a:r>
            <a:r>
              <a:rPr lang="ru-RU" smtClean="0"/>
              <a:t> e</a:t>
            </a:r>
            <a:r>
              <a:rPr lang="ru-RU" baseline="30000" smtClean="0"/>
              <a:t>j0°</a:t>
            </a:r>
            <a:r>
              <a:rPr lang="ru-RU" smtClean="0"/>
              <a:t> </a:t>
            </a:r>
          </a:p>
          <a:p>
            <a:pPr algn="ctr" eaLnBrk="1" hangingPunct="1">
              <a:buFont typeface="Wingdings" pitchFamily="2" charset="2"/>
              <a:buNone/>
            </a:pPr>
            <a:r>
              <a:rPr lang="ru-RU" smtClean="0"/>
              <a:t>Ė</a:t>
            </a:r>
            <a:r>
              <a:rPr lang="ru-RU" sz="1800" smtClean="0"/>
              <a:t>B</a:t>
            </a:r>
            <a:r>
              <a:rPr lang="ru-RU" smtClean="0"/>
              <a:t> = E</a:t>
            </a:r>
            <a:r>
              <a:rPr lang="ru-RU" sz="2000" smtClean="0"/>
              <a:t>m</a:t>
            </a:r>
            <a:r>
              <a:rPr lang="ru-RU" smtClean="0"/>
              <a:t> e</a:t>
            </a:r>
            <a:r>
              <a:rPr lang="ru-RU" baseline="30000" smtClean="0"/>
              <a:t>-j120°</a:t>
            </a:r>
            <a:r>
              <a:rPr lang="ru-RU" smtClean="0"/>
              <a:t> </a:t>
            </a:r>
          </a:p>
          <a:p>
            <a:pPr algn="ctr" eaLnBrk="1" hangingPunct="1">
              <a:buFont typeface="Wingdings" pitchFamily="2" charset="2"/>
              <a:buNone/>
            </a:pPr>
            <a:r>
              <a:rPr lang="ru-RU" smtClean="0"/>
              <a:t>Ė</a:t>
            </a:r>
            <a:r>
              <a:rPr lang="ru-RU" sz="1800" smtClean="0"/>
              <a:t>C</a:t>
            </a:r>
            <a:r>
              <a:rPr lang="ru-RU" smtClean="0"/>
              <a:t> = E</a:t>
            </a:r>
            <a:r>
              <a:rPr lang="ru-RU" sz="2000" smtClean="0"/>
              <a:t>m</a:t>
            </a:r>
            <a:r>
              <a:rPr lang="ru-RU" smtClean="0"/>
              <a:t> e</a:t>
            </a:r>
            <a:r>
              <a:rPr lang="ru-RU" baseline="30000" smtClean="0"/>
              <a:t>j120°</a:t>
            </a:r>
          </a:p>
        </p:txBody>
      </p:sp>
    </p:spTree>
    <p:extLst>
      <p:ext uri="{BB962C8B-B14F-4D97-AF65-F5344CB8AC3E}">
        <p14:creationId xmlns:p14="http://schemas.microsoft.com/office/powerpoint/2010/main" val="4926603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idx="4294967295"/>
          </p:nvPr>
        </p:nvSpPr>
        <p:spPr>
          <a:xfrm>
            <a:off x="1830388" y="301625"/>
            <a:ext cx="7313612" cy="1143000"/>
          </a:xfrm>
        </p:spPr>
        <p:txBody>
          <a:bodyPr/>
          <a:lstStyle/>
          <a:p>
            <a:pPr eaLnBrk="1" hangingPunct="1"/>
            <a:r>
              <a:rPr lang="ru-RU" sz="3200" smtClean="0"/>
              <a:t>Үш фазалы симметриялық жүйенің векторлық диаграммасы</a:t>
            </a:r>
          </a:p>
        </p:txBody>
      </p:sp>
      <p:pic>
        <p:nvPicPr>
          <p:cNvPr id="13107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4075" y="2060575"/>
            <a:ext cx="5543550" cy="407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35412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pPr algn="ctr" eaLnBrk="1" hangingPunct="1"/>
            <a:r>
              <a:rPr lang="ru-RU" sz="3200" smtClean="0">
                <a:solidFill>
                  <a:schemeClr val="accent1"/>
                </a:solidFill>
              </a:rPr>
              <a:t>Генератор мен қабылдағыш фазаларының жұлдызшалап жалғануы</a:t>
            </a:r>
            <a:endParaRPr lang="ru-RU" sz="3200" smtClean="0"/>
          </a:p>
        </p:txBody>
      </p:sp>
      <p:sp>
        <p:nvSpPr>
          <p:cNvPr id="132099" name="Rectangle 3"/>
          <p:cNvSpPr>
            <a:spLocks noGrp="1" noChangeArrowheads="1"/>
          </p:cNvSpPr>
          <p:nvPr>
            <p:ph type="body" idx="1"/>
          </p:nvPr>
        </p:nvSpPr>
        <p:spPr/>
        <p:txBody>
          <a:bodyPr/>
          <a:lstStyle/>
          <a:p>
            <a:pPr eaLnBrk="1" hangingPunct="1">
              <a:lnSpc>
                <a:spcPct val="90000"/>
              </a:lnSpc>
            </a:pPr>
            <a:r>
              <a:rPr lang="ru-RU" smtClean="0"/>
              <a:t>Генератордың (немесе трансформатордың) орамасының фазаларын жұлдызшалап қосқан кезде олардың </a:t>
            </a:r>
            <a:r>
              <a:rPr lang="en-US" smtClean="0"/>
              <a:t>X, Y </a:t>
            </a:r>
            <a:r>
              <a:rPr lang="ru-RU" smtClean="0"/>
              <a:t>және </a:t>
            </a:r>
            <a:r>
              <a:rPr lang="en-US" smtClean="0"/>
              <a:t>Z </a:t>
            </a:r>
            <a:r>
              <a:rPr lang="ru-RU" smtClean="0"/>
              <a:t>ұштары бейтарап нүкте (немесе бейтарап) деп аталатын бір ортақ </a:t>
            </a:r>
            <a:r>
              <a:rPr lang="en-US" smtClean="0"/>
              <a:t>N </a:t>
            </a:r>
            <a:r>
              <a:rPr lang="ru-RU" smtClean="0"/>
              <a:t>нүктесіне қосылады. Қабылдағыштардың фазаларының ұштары (</a:t>
            </a:r>
            <a:r>
              <a:rPr lang="en-US" smtClean="0"/>
              <a:t>Za, Zb, Zc) </a:t>
            </a:r>
            <a:r>
              <a:rPr lang="ru-RU" smtClean="0"/>
              <a:t>бір </a:t>
            </a:r>
            <a:r>
              <a:rPr lang="en-US" smtClean="0"/>
              <a:t>n </a:t>
            </a:r>
            <a:r>
              <a:rPr lang="ru-RU" smtClean="0"/>
              <a:t>нүктесімен байланысқан. Бұл байланыс </a:t>
            </a:r>
            <a:r>
              <a:rPr lang="ru-RU" b="1" smtClean="0"/>
              <a:t>жұлдызшалап</a:t>
            </a:r>
            <a:r>
              <a:rPr lang="ru-RU" smtClean="0"/>
              <a:t> жалғану деп аталады. </a:t>
            </a:r>
          </a:p>
        </p:txBody>
      </p:sp>
    </p:spTree>
    <p:extLst>
      <p:ext uri="{BB962C8B-B14F-4D97-AF65-F5344CB8AC3E}">
        <p14:creationId xmlns:p14="http://schemas.microsoft.com/office/powerpoint/2010/main" val="37721121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idx="4294967295"/>
          </p:nvPr>
        </p:nvSpPr>
        <p:spPr>
          <a:xfrm>
            <a:off x="755650" y="301625"/>
            <a:ext cx="8388350" cy="1831975"/>
          </a:xfrm>
        </p:spPr>
        <p:txBody>
          <a:bodyPr/>
          <a:lstStyle/>
          <a:p>
            <a:pPr eaLnBrk="1" hangingPunct="1"/>
            <a:r>
              <a:rPr lang="ru-RU" sz="2400" smtClean="0">
                <a:solidFill>
                  <a:schemeClr val="tx1"/>
                </a:solidFill>
              </a:rPr>
              <a:t>Генератор мен қабылдағыш фазаларының басын қосатын </a:t>
            </a:r>
            <a:r>
              <a:rPr lang="en-US" sz="2400" smtClean="0">
                <a:solidFill>
                  <a:schemeClr val="tx1"/>
                </a:solidFill>
              </a:rPr>
              <a:t>A-a, B-b </a:t>
            </a:r>
            <a:r>
              <a:rPr lang="ru-RU" sz="2400" smtClean="0">
                <a:solidFill>
                  <a:schemeClr val="tx1"/>
                </a:solidFill>
              </a:rPr>
              <a:t>және </a:t>
            </a:r>
            <a:r>
              <a:rPr lang="en-US" sz="2400" smtClean="0">
                <a:solidFill>
                  <a:schemeClr val="tx1"/>
                </a:solidFill>
              </a:rPr>
              <a:t>C-c </a:t>
            </a:r>
            <a:r>
              <a:rPr lang="ru-RU" sz="2400" smtClean="0">
                <a:solidFill>
                  <a:schemeClr val="tx1"/>
                </a:solidFill>
              </a:rPr>
              <a:t>сымдары </a:t>
            </a:r>
            <a:r>
              <a:rPr lang="ru-RU" sz="2400" b="1" smtClean="0">
                <a:solidFill>
                  <a:schemeClr val="tx1"/>
                </a:solidFill>
              </a:rPr>
              <a:t>сызықтық</a:t>
            </a:r>
            <a:r>
              <a:rPr lang="ru-RU" sz="2400" smtClean="0">
                <a:solidFill>
                  <a:schemeClr val="tx1"/>
                </a:solidFill>
              </a:rPr>
              <a:t> деп аталады, генератордың </a:t>
            </a:r>
            <a:r>
              <a:rPr lang="en-US" sz="2400" smtClean="0">
                <a:solidFill>
                  <a:schemeClr val="tx1"/>
                </a:solidFill>
              </a:rPr>
              <a:t>N </a:t>
            </a:r>
            <a:r>
              <a:rPr lang="ru-RU" sz="2400" smtClean="0">
                <a:solidFill>
                  <a:schemeClr val="tx1"/>
                </a:solidFill>
              </a:rPr>
              <a:t>қабылдағыштың </a:t>
            </a:r>
            <a:r>
              <a:rPr lang="en-US" sz="2400" smtClean="0">
                <a:solidFill>
                  <a:schemeClr val="tx1"/>
                </a:solidFill>
              </a:rPr>
              <a:t>n </a:t>
            </a:r>
            <a:r>
              <a:rPr lang="ru-RU" sz="2400" smtClean="0">
                <a:solidFill>
                  <a:schemeClr val="tx1"/>
                </a:solidFill>
              </a:rPr>
              <a:t>нүктесімен қосылатын </a:t>
            </a:r>
            <a:r>
              <a:rPr lang="en-US" sz="2400" smtClean="0">
                <a:solidFill>
                  <a:schemeClr val="tx1"/>
                </a:solidFill>
              </a:rPr>
              <a:t>N-n </a:t>
            </a:r>
            <a:r>
              <a:rPr lang="ru-RU" sz="2400" smtClean="0">
                <a:solidFill>
                  <a:schemeClr val="tx1"/>
                </a:solidFill>
              </a:rPr>
              <a:t>сымы </a:t>
            </a:r>
            <a:r>
              <a:rPr lang="ru-RU" sz="2400" b="1" smtClean="0">
                <a:solidFill>
                  <a:schemeClr val="tx1"/>
                </a:solidFill>
              </a:rPr>
              <a:t>бейтарап сым </a:t>
            </a:r>
            <a:r>
              <a:rPr lang="ru-RU" sz="2400" smtClean="0">
                <a:solidFill>
                  <a:schemeClr val="tx1"/>
                </a:solidFill>
              </a:rPr>
              <a:t>деп аталады.</a:t>
            </a:r>
            <a:endParaRPr lang="ru-RU" b="1" smtClean="0">
              <a:solidFill>
                <a:schemeClr val="tx1"/>
              </a:solidFill>
            </a:endParaRPr>
          </a:p>
        </p:txBody>
      </p:sp>
      <p:pic>
        <p:nvPicPr>
          <p:cNvPr id="13312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5938" y="2492375"/>
            <a:ext cx="8628062" cy="349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32214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978" name="Rectangle 3"/>
          <p:cNvSpPr>
            <a:spLocks noGrp="1" noChangeArrowheads="1"/>
          </p:cNvSpPr>
          <p:nvPr>
            <p:ph type="body" idx="4294967295"/>
          </p:nvPr>
        </p:nvSpPr>
        <p:spPr>
          <a:xfrm>
            <a:off x="468313" y="0"/>
            <a:ext cx="8351837" cy="6524625"/>
          </a:xfrm>
        </p:spPr>
        <p:txBody>
          <a:bodyPr/>
          <a:lstStyle/>
          <a:p>
            <a:pPr algn="just" eaLnBrk="1" hangingPunct="1">
              <a:lnSpc>
                <a:spcPct val="80000"/>
              </a:lnSpc>
            </a:pPr>
            <a:r>
              <a:rPr lang="ru-RU" sz="2400" smtClean="0"/>
              <a:t>Нөлдік сымы бар үшфазалы тізбек төрт сымды болады, бейтарап сымсыз тізбек үш сымды болып табылады.</a:t>
            </a:r>
          </a:p>
          <a:p>
            <a:pPr algn="just" eaLnBrk="1" hangingPunct="1">
              <a:lnSpc>
                <a:spcPct val="80000"/>
              </a:lnSpc>
            </a:pPr>
            <a:r>
              <a:rPr lang="ru-RU" sz="2400" smtClean="0"/>
              <a:t>Үшфазалы тізбектерде кернеулер </a:t>
            </a:r>
            <a:r>
              <a:rPr lang="ru-RU" sz="2400" b="1" smtClean="0"/>
              <a:t>фазалық</a:t>
            </a:r>
            <a:r>
              <a:rPr lang="ru-RU" sz="2400" smtClean="0"/>
              <a:t> және </a:t>
            </a:r>
            <a:r>
              <a:rPr lang="ru-RU" sz="2400" b="1" smtClean="0"/>
              <a:t>желілік (сызықтық)</a:t>
            </a:r>
            <a:r>
              <a:rPr lang="ru-RU" sz="2400" smtClean="0"/>
              <a:t> деп ажыратылады.</a:t>
            </a:r>
          </a:p>
          <a:p>
            <a:pPr algn="just" eaLnBrk="1" hangingPunct="1">
              <a:lnSpc>
                <a:spcPct val="80000"/>
              </a:lnSpc>
              <a:buFont typeface="Wingdings" pitchFamily="2" charset="2"/>
              <a:buNone/>
            </a:pPr>
            <a:r>
              <a:rPr lang="ru-RU" sz="2400" b="1" smtClean="0"/>
              <a:t>Фазалық кернеу </a:t>
            </a:r>
            <a:r>
              <a:rPr lang="en-US" sz="2400" b="1" smtClean="0"/>
              <a:t>U</a:t>
            </a:r>
            <a:r>
              <a:rPr lang="ru-RU" sz="2400" b="1" smtClean="0"/>
              <a:t>Ф - </a:t>
            </a:r>
            <a:r>
              <a:rPr lang="ru-RU" sz="2400" smtClean="0"/>
              <a:t>фазаның басы мен соңы арасындағы немесе желілік сым мен бейтарап арасындағы кернеу (</a:t>
            </a:r>
            <a:r>
              <a:rPr lang="en-US" sz="2400" smtClean="0"/>
              <a:t>U</a:t>
            </a:r>
            <a:r>
              <a:rPr lang="en-US" sz="2400" baseline="-25000" smtClean="0"/>
              <a:t>A</a:t>
            </a:r>
            <a:r>
              <a:rPr lang="en-US" sz="2400" smtClean="0"/>
              <a:t>, U</a:t>
            </a:r>
            <a:r>
              <a:rPr lang="en-US" sz="2400" baseline="-25000" smtClean="0"/>
              <a:t>B</a:t>
            </a:r>
            <a:r>
              <a:rPr lang="en-US" sz="2400" smtClean="0"/>
              <a:t>, U</a:t>
            </a:r>
            <a:r>
              <a:rPr lang="en-US" sz="2400" baseline="-25000" smtClean="0"/>
              <a:t>C</a:t>
            </a:r>
            <a:r>
              <a:rPr lang="en-US" sz="2400" smtClean="0"/>
              <a:t> </a:t>
            </a:r>
            <a:r>
              <a:rPr lang="ru-RU" sz="2400" smtClean="0"/>
              <a:t>қорек көзінің кернеуі; </a:t>
            </a:r>
            <a:r>
              <a:rPr lang="en-US" sz="2400" smtClean="0"/>
              <a:t>Ua, Ub, Uc </a:t>
            </a:r>
            <a:r>
              <a:rPr lang="ru-RU" sz="2400" smtClean="0"/>
              <a:t>қабылдағыштың кернеуі). Фазалық кернеулердің шартты оң бағыттары үшін фазалардың басынан аяғына дейінгі бағыттар алынады.</a:t>
            </a:r>
          </a:p>
          <a:p>
            <a:pPr algn="just" eaLnBrk="1" hangingPunct="1">
              <a:lnSpc>
                <a:spcPct val="80000"/>
              </a:lnSpc>
              <a:buFont typeface="Wingdings" pitchFamily="2" charset="2"/>
              <a:buNone/>
            </a:pPr>
            <a:r>
              <a:rPr lang="ru-RU" sz="2400" b="1" smtClean="0"/>
              <a:t>Сызықтық кернеу (</a:t>
            </a:r>
            <a:r>
              <a:rPr lang="en-US" sz="2400" b="1" smtClean="0"/>
              <a:t>U</a:t>
            </a:r>
            <a:r>
              <a:rPr lang="kk-KZ" sz="2400" b="1" baseline="-25000" smtClean="0"/>
              <a:t>Л</a:t>
            </a:r>
            <a:r>
              <a:rPr lang="en-US" sz="2400" b="1" smtClean="0"/>
              <a:t>) - </a:t>
            </a:r>
            <a:r>
              <a:rPr lang="ru-RU" sz="2400" smtClean="0"/>
              <a:t>желілік сымдар арасындағы немесе әр түрлі фазалардың арасындағы кернеу (</a:t>
            </a:r>
            <a:r>
              <a:rPr lang="en-US" sz="2400" smtClean="0"/>
              <a:t>U</a:t>
            </a:r>
            <a:r>
              <a:rPr lang="en-US" sz="2400" baseline="-25000" smtClean="0"/>
              <a:t>AB</a:t>
            </a:r>
            <a:r>
              <a:rPr lang="en-US" sz="2400" smtClean="0"/>
              <a:t>, U</a:t>
            </a:r>
            <a:r>
              <a:rPr lang="en-US" sz="2400" baseline="-25000" smtClean="0"/>
              <a:t>BC</a:t>
            </a:r>
            <a:r>
              <a:rPr lang="en-US" sz="2400" smtClean="0"/>
              <a:t>, U</a:t>
            </a:r>
            <a:r>
              <a:rPr lang="en-US" sz="2400" baseline="-25000" smtClean="0"/>
              <a:t>CA</a:t>
            </a:r>
            <a:r>
              <a:rPr lang="en-US" sz="2400" smtClean="0"/>
              <a:t>).</a:t>
            </a:r>
            <a:r>
              <a:rPr lang="en-US" sz="2400" b="1" smtClean="0"/>
              <a:t> </a:t>
            </a:r>
            <a:r>
              <a:rPr lang="ru-RU" sz="2400" smtClean="0"/>
              <a:t>Түзулердің шартты оң бағыттары бірінші индекске сәйкес нүктелерден екінші индекске сәйкес нүктелерден алынады.</a:t>
            </a:r>
          </a:p>
        </p:txBody>
      </p:sp>
    </p:spTree>
    <p:extLst>
      <p:ext uri="{BB962C8B-B14F-4D97-AF65-F5344CB8AC3E}">
        <p14:creationId xmlns:p14="http://schemas.microsoft.com/office/powerpoint/2010/main" val="14203765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697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6978">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6978">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697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8"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a:xfrm flipV="1">
            <a:off x="1547813" y="-458788"/>
            <a:ext cx="7313612" cy="69850"/>
          </a:xfrm>
        </p:spPr>
        <p:txBody>
          <a:bodyPr>
            <a:normAutofit fontScale="90000"/>
          </a:bodyPr>
          <a:lstStyle/>
          <a:p>
            <a:pPr eaLnBrk="1" hangingPunct="1"/>
            <a:endParaRPr lang="ru-RU" sz="3200" smtClean="0"/>
          </a:p>
        </p:txBody>
      </p:sp>
      <p:sp>
        <p:nvSpPr>
          <p:cNvPr id="135171" name="Rectangle 3"/>
          <p:cNvSpPr>
            <a:spLocks noGrp="1" noChangeArrowheads="1"/>
          </p:cNvSpPr>
          <p:nvPr>
            <p:ph type="body" idx="1"/>
          </p:nvPr>
        </p:nvSpPr>
        <p:spPr/>
        <p:txBody>
          <a:bodyPr/>
          <a:lstStyle/>
          <a:p>
            <a:pPr eaLnBrk="1" hangingPunct="1"/>
            <a:r>
              <a:rPr lang="ru-RU" smtClean="0"/>
              <a:t>Жұлдызшалап жалғану кезінде фазалық және сызықтық токтар тең болады</a:t>
            </a:r>
          </a:p>
          <a:p>
            <a:pPr algn="ctr" eaLnBrk="1" hangingPunct="1">
              <a:buFont typeface="Wingdings" pitchFamily="2" charset="2"/>
              <a:buNone/>
            </a:pPr>
            <a:r>
              <a:rPr lang="ru-RU" smtClean="0"/>
              <a:t>I</a:t>
            </a:r>
            <a:r>
              <a:rPr lang="ru-RU" sz="1800" smtClean="0"/>
              <a:t>Ф</a:t>
            </a:r>
            <a:r>
              <a:rPr lang="ru-RU" smtClean="0"/>
              <a:t> = I</a:t>
            </a:r>
            <a:r>
              <a:rPr lang="ru-RU" sz="1800" smtClean="0"/>
              <a:t>Л</a:t>
            </a:r>
            <a:r>
              <a:rPr lang="ru-RU" smtClean="0"/>
              <a:t>.</a:t>
            </a:r>
          </a:p>
        </p:txBody>
      </p:sp>
      <p:sp>
        <p:nvSpPr>
          <p:cNvPr id="135172" name="Rectangle 4"/>
          <p:cNvSpPr>
            <a:spLocks noChangeArrowheads="1"/>
          </p:cNvSpPr>
          <p:nvPr/>
        </p:nvSpPr>
        <p:spPr bwMode="auto">
          <a:xfrm>
            <a:off x="827088" y="3625850"/>
            <a:ext cx="7921625"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a:r>
              <a:rPr lang="ru-RU"/>
              <a:t>n(N) нейтрал нүктесі үшін Кирхгофтың бірінші заңы комплекстік түрде:</a:t>
            </a:r>
          </a:p>
          <a:p>
            <a:pPr algn="just"/>
            <a:endParaRPr lang="ru-RU"/>
          </a:p>
          <a:p>
            <a:pPr algn="ctr"/>
            <a:r>
              <a:rPr lang="ru-RU"/>
              <a:t>İ</a:t>
            </a:r>
            <a:r>
              <a:rPr lang="ru-RU" sz="1800"/>
              <a:t>N</a:t>
            </a:r>
            <a:r>
              <a:rPr lang="ru-RU"/>
              <a:t> = İ</a:t>
            </a:r>
            <a:r>
              <a:rPr lang="ru-RU" sz="1800"/>
              <a:t>A</a:t>
            </a:r>
            <a:r>
              <a:rPr lang="ru-RU"/>
              <a:t> + İ</a:t>
            </a:r>
            <a:r>
              <a:rPr lang="ru-RU" sz="1800"/>
              <a:t>B</a:t>
            </a:r>
            <a:r>
              <a:rPr lang="ru-RU"/>
              <a:t> + İ</a:t>
            </a:r>
            <a:r>
              <a:rPr lang="ru-RU" sz="1800"/>
              <a:t>C</a:t>
            </a:r>
            <a:r>
              <a:rPr lang="ru-RU"/>
              <a:t>.</a:t>
            </a:r>
          </a:p>
        </p:txBody>
      </p:sp>
    </p:spTree>
    <p:extLst>
      <p:ext uri="{BB962C8B-B14F-4D97-AF65-F5344CB8AC3E}">
        <p14:creationId xmlns:p14="http://schemas.microsoft.com/office/powerpoint/2010/main" val="31151926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idx="4294967295"/>
          </p:nvPr>
        </p:nvSpPr>
        <p:spPr>
          <a:xfrm>
            <a:off x="539750" y="2636838"/>
            <a:ext cx="8604250" cy="1143000"/>
          </a:xfrm>
        </p:spPr>
        <p:txBody>
          <a:bodyPr>
            <a:normAutofit fontScale="90000"/>
          </a:bodyPr>
          <a:lstStyle/>
          <a:p>
            <a:pPr algn="ctr" eaLnBrk="1" hangingPunct="1"/>
            <a:r>
              <a:rPr lang="ru-RU" sz="2400" smtClean="0">
                <a:solidFill>
                  <a:schemeClr val="tx1"/>
                </a:solidFill>
              </a:rPr>
              <a:t/>
            </a:r>
            <a:br>
              <a:rPr lang="ru-RU" sz="2400" smtClean="0">
                <a:solidFill>
                  <a:schemeClr val="tx1"/>
                </a:solidFill>
              </a:rPr>
            </a:br>
            <a:r>
              <a:rPr lang="ru-RU" sz="2400" smtClean="0">
                <a:solidFill>
                  <a:schemeClr val="tx1"/>
                </a:solidFill>
              </a:rPr>
              <a:t/>
            </a:r>
            <a:br>
              <a:rPr lang="ru-RU" sz="2400" smtClean="0">
                <a:solidFill>
                  <a:schemeClr val="tx1"/>
                </a:solidFill>
              </a:rPr>
            </a:br>
            <a:r>
              <a:rPr lang="ru-RU" sz="2400" smtClean="0">
                <a:solidFill>
                  <a:schemeClr val="tx1"/>
                </a:solidFill>
              </a:rPr>
              <a:t>	 </a:t>
            </a:r>
            <a:r>
              <a:rPr lang="ru-RU" sz="2400" smtClean="0">
                <a:solidFill>
                  <a:srgbClr val="FF0000"/>
                </a:solidFill>
              </a:rPr>
              <a:t>Фазалық және </a:t>
            </a:r>
            <a:r>
              <a:rPr lang="ru-RU" sz="2400" smtClean="0">
                <a:solidFill>
                  <a:schemeClr val="tx1"/>
                </a:solidFill>
              </a:rPr>
              <a:t>сызықтық кернеулердің таңдалған шартты оң бағыттарына сәйкес теңдеулерді екінші Кирхгоф заңы бойынша жазуға болады. </a:t>
            </a:r>
            <a:br>
              <a:rPr lang="ru-RU" sz="2400" smtClean="0">
                <a:solidFill>
                  <a:schemeClr val="tx1"/>
                </a:solidFill>
              </a:rPr>
            </a:br>
            <a:r>
              <a:rPr lang="ru-RU" sz="2400" smtClean="0">
                <a:solidFill>
                  <a:schemeClr val="tx1"/>
                </a:solidFill>
              </a:rPr>
              <a:t/>
            </a:r>
            <a:br>
              <a:rPr lang="ru-RU" sz="2400" smtClean="0">
                <a:solidFill>
                  <a:schemeClr val="tx1"/>
                </a:solidFill>
              </a:rPr>
            </a:br>
            <a:r>
              <a:rPr lang="ru-RU" sz="2400" smtClean="0">
                <a:solidFill>
                  <a:schemeClr val="tx1"/>
                </a:solidFill>
              </a:rPr>
              <a:t>Ú</a:t>
            </a:r>
            <a:r>
              <a:rPr lang="ru-RU" sz="1600" smtClean="0">
                <a:solidFill>
                  <a:schemeClr val="tx1"/>
                </a:solidFill>
              </a:rPr>
              <a:t>AB</a:t>
            </a:r>
            <a:r>
              <a:rPr lang="ru-RU" sz="2400" smtClean="0">
                <a:solidFill>
                  <a:schemeClr val="tx1"/>
                </a:solidFill>
              </a:rPr>
              <a:t> = Ú</a:t>
            </a:r>
            <a:r>
              <a:rPr lang="ru-RU" sz="1600" smtClean="0">
                <a:solidFill>
                  <a:schemeClr val="tx1"/>
                </a:solidFill>
              </a:rPr>
              <a:t>A</a:t>
            </a:r>
            <a:r>
              <a:rPr lang="ru-RU" sz="2400" smtClean="0">
                <a:solidFill>
                  <a:schemeClr val="tx1"/>
                </a:solidFill>
              </a:rPr>
              <a:t> - Ú</a:t>
            </a:r>
            <a:r>
              <a:rPr lang="ru-RU" sz="1600" smtClean="0">
                <a:solidFill>
                  <a:schemeClr val="tx1"/>
                </a:solidFill>
              </a:rPr>
              <a:t>B</a:t>
            </a:r>
            <a:r>
              <a:rPr lang="ru-RU" sz="2400" smtClean="0">
                <a:solidFill>
                  <a:schemeClr val="tx1"/>
                </a:solidFill>
              </a:rPr>
              <a:t>; </a:t>
            </a:r>
            <a:br>
              <a:rPr lang="ru-RU" sz="2400" smtClean="0">
                <a:solidFill>
                  <a:schemeClr val="tx1"/>
                </a:solidFill>
              </a:rPr>
            </a:br>
            <a:r>
              <a:rPr lang="ru-RU" sz="2400" smtClean="0">
                <a:solidFill>
                  <a:schemeClr val="tx1"/>
                </a:solidFill>
              </a:rPr>
              <a:t>Ú</a:t>
            </a:r>
            <a:r>
              <a:rPr lang="ru-RU" sz="1600" smtClean="0">
                <a:solidFill>
                  <a:schemeClr val="tx1"/>
                </a:solidFill>
              </a:rPr>
              <a:t>BC</a:t>
            </a:r>
            <a:r>
              <a:rPr lang="ru-RU" sz="2400" smtClean="0">
                <a:solidFill>
                  <a:schemeClr val="tx1"/>
                </a:solidFill>
              </a:rPr>
              <a:t> = Ú</a:t>
            </a:r>
            <a:r>
              <a:rPr lang="ru-RU" sz="1600" smtClean="0">
                <a:solidFill>
                  <a:schemeClr val="tx1"/>
                </a:solidFill>
              </a:rPr>
              <a:t>B</a:t>
            </a:r>
            <a:r>
              <a:rPr lang="ru-RU" sz="2400" smtClean="0">
                <a:solidFill>
                  <a:schemeClr val="tx1"/>
                </a:solidFill>
              </a:rPr>
              <a:t> - Ú</a:t>
            </a:r>
            <a:r>
              <a:rPr lang="ru-RU" sz="1600" smtClean="0">
                <a:solidFill>
                  <a:schemeClr val="tx1"/>
                </a:solidFill>
              </a:rPr>
              <a:t>C</a:t>
            </a:r>
            <a:r>
              <a:rPr lang="ru-RU" sz="2400" smtClean="0">
                <a:solidFill>
                  <a:schemeClr val="tx1"/>
                </a:solidFill>
              </a:rPr>
              <a:t>; </a:t>
            </a:r>
            <a:br>
              <a:rPr lang="ru-RU" sz="2400" smtClean="0">
                <a:solidFill>
                  <a:schemeClr val="tx1"/>
                </a:solidFill>
              </a:rPr>
            </a:br>
            <a:r>
              <a:rPr lang="ru-RU" sz="2400" smtClean="0">
                <a:solidFill>
                  <a:schemeClr val="tx1"/>
                </a:solidFill>
              </a:rPr>
              <a:t>Ú</a:t>
            </a:r>
            <a:r>
              <a:rPr lang="ru-RU" sz="1600" smtClean="0">
                <a:solidFill>
                  <a:schemeClr val="tx1"/>
                </a:solidFill>
              </a:rPr>
              <a:t>CA</a:t>
            </a:r>
            <a:r>
              <a:rPr lang="ru-RU" sz="2400" smtClean="0">
                <a:solidFill>
                  <a:schemeClr val="tx1"/>
                </a:solidFill>
              </a:rPr>
              <a:t> = Ú</a:t>
            </a:r>
            <a:r>
              <a:rPr lang="ru-RU" sz="1600" smtClean="0">
                <a:solidFill>
                  <a:schemeClr val="tx1"/>
                </a:solidFill>
              </a:rPr>
              <a:t>C</a:t>
            </a:r>
            <a:r>
              <a:rPr lang="ru-RU" sz="2400" smtClean="0">
                <a:solidFill>
                  <a:schemeClr val="tx1"/>
                </a:solidFill>
              </a:rPr>
              <a:t> - Ú</a:t>
            </a:r>
            <a:r>
              <a:rPr lang="ru-RU" sz="1600" smtClean="0">
                <a:solidFill>
                  <a:schemeClr val="tx1"/>
                </a:solidFill>
              </a:rPr>
              <a:t>A</a:t>
            </a:r>
            <a:r>
              <a:rPr lang="ru-RU" sz="2400" smtClean="0">
                <a:solidFill>
                  <a:schemeClr val="tx1"/>
                </a:solidFill>
              </a:rPr>
              <a:t>.</a:t>
            </a:r>
            <a:br>
              <a:rPr lang="ru-RU" sz="2400" smtClean="0">
                <a:solidFill>
                  <a:schemeClr val="tx1"/>
                </a:solidFill>
              </a:rPr>
            </a:br>
            <a:endParaRPr lang="ru-RU" sz="2400" smtClean="0">
              <a:solidFill>
                <a:schemeClr val="tx1"/>
              </a:solidFill>
            </a:endParaRPr>
          </a:p>
        </p:txBody>
      </p:sp>
      <p:pic>
        <p:nvPicPr>
          <p:cNvPr id="13619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6013" y="3790950"/>
            <a:ext cx="7685087" cy="306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969580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3"/>
          <p:cNvSpPr>
            <a:spLocks noGrp="1" noChangeArrowheads="1"/>
          </p:cNvSpPr>
          <p:nvPr>
            <p:ph type="body" idx="1"/>
          </p:nvPr>
        </p:nvSpPr>
        <p:spPr>
          <a:xfrm>
            <a:off x="827088" y="260350"/>
            <a:ext cx="8316912" cy="6264275"/>
          </a:xfrm>
        </p:spPr>
        <p:txBody>
          <a:bodyPr/>
          <a:lstStyle/>
          <a:p>
            <a:pPr eaLnBrk="1" hangingPunct="1"/>
            <a:r>
              <a:rPr lang="ru-RU" sz="2500" smtClean="0"/>
              <a:t>Желілік кернеулердің орташа мәндерін векторлық диаграммадан немесе екі фазалық және бір сызықтық кернеулер векторлары құрған үшбұрыштан графикалық түрде анықтауға болады:</a:t>
            </a:r>
          </a:p>
          <a:p>
            <a:pPr algn="ctr" eaLnBrk="1" hangingPunct="1">
              <a:buFont typeface="Wingdings" pitchFamily="2" charset="2"/>
              <a:buNone/>
            </a:pPr>
            <a:r>
              <a:rPr lang="ru-RU" sz="2500" smtClean="0"/>
              <a:t>U</a:t>
            </a:r>
            <a:r>
              <a:rPr lang="ru-RU" sz="1600" smtClean="0"/>
              <a:t>Л</a:t>
            </a:r>
            <a:r>
              <a:rPr lang="ru-RU" sz="2500" smtClean="0"/>
              <a:t> = 2 U</a:t>
            </a:r>
            <a:r>
              <a:rPr lang="ru-RU" sz="1800" smtClean="0"/>
              <a:t>Ф</a:t>
            </a:r>
            <a:r>
              <a:rPr lang="ru-RU" sz="2500" smtClean="0"/>
              <a:t> cos 30°</a:t>
            </a:r>
          </a:p>
          <a:p>
            <a:pPr eaLnBrk="1" hangingPunct="1">
              <a:buFont typeface="Wingdings" pitchFamily="2" charset="2"/>
              <a:buNone/>
            </a:pPr>
            <a:r>
              <a:rPr lang="ru-RU" sz="2500" smtClean="0"/>
              <a:t>немесе</a:t>
            </a:r>
          </a:p>
          <a:p>
            <a:pPr algn="ctr" eaLnBrk="1" hangingPunct="1">
              <a:buFont typeface="Wingdings" pitchFamily="2" charset="2"/>
              <a:buNone/>
            </a:pPr>
            <a:r>
              <a:rPr lang="ru-RU" sz="2500" smtClean="0"/>
              <a:t>U</a:t>
            </a:r>
            <a:r>
              <a:rPr lang="ru-RU" sz="1800" smtClean="0"/>
              <a:t>Л</a:t>
            </a:r>
            <a:r>
              <a:rPr lang="ru-RU" sz="2500" smtClean="0"/>
              <a:t> = √3 U</a:t>
            </a:r>
            <a:r>
              <a:rPr lang="ru-RU" sz="1800" smtClean="0"/>
              <a:t>Ф</a:t>
            </a:r>
            <a:r>
              <a:rPr lang="ru-RU" sz="2500" smtClean="0"/>
              <a:t> </a:t>
            </a:r>
          </a:p>
          <a:p>
            <a:pPr eaLnBrk="1" hangingPunct="1"/>
            <a:r>
              <a:rPr lang="ru-RU" sz="2500" smtClean="0"/>
              <a:t>ГОСТ-та қарастырылған төмен вольтты тізбектерге арналған желілік және фазалық кернеулер бір-бірімен келесі қатынастармен байланысты:</a:t>
            </a:r>
          </a:p>
          <a:p>
            <a:pPr algn="ctr" eaLnBrk="1" hangingPunct="1">
              <a:buFont typeface="Wingdings" pitchFamily="2" charset="2"/>
              <a:buNone/>
            </a:pPr>
            <a:r>
              <a:rPr lang="ru-RU" sz="2500" smtClean="0"/>
              <a:t>    U</a:t>
            </a:r>
            <a:r>
              <a:rPr lang="ru-RU" sz="1800" smtClean="0"/>
              <a:t>Л</a:t>
            </a:r>
            <a:r>
              <a:rPr lang="ru-RU" sz="2500" smtClean="0"/>
              <a:t> = 660 В; U</a:t>
            </a:r>
            <a:r>
              <a:rPr lang="ru-RU" sz="1800" smtClean="0"/>
              <a:t>Ф</a:t>
            </a:r>
            <a:r>
              <a:rPr lang="ru-RU" sz="2500" smtClean="0"/>
              <a:t> = 380 В;</a:t>
            </a:r>
            <a:br>
              <a:rPr lang="ru-RU" sz="2500" smtClean="0"/>
            </a:br>
            <a:r>
              <a:rPr lang="ru-RU" sz="2500" smtClean="0"/>
              <a:t>U</a:t>
            </a:r>
            <a:r>
              <a:rPr lang="ru-RU" sz="1800" smtClean="0"/>
              <a:t>Л </a:t>
            </a:r>
            <a:r>
              <a:rPr lang="ru-RU" sz="2500" smtClean="0"/>
              <a:t>= 380 В; U</a:t>
            </a:r>
            <a:r>
              <a:rPr lang="ru-RU" sz="1800" smtClean="0"/>
              <a:t>Ф</a:t>
            </a:r>
            <a:r>
              <a:rPr lang="ru-RU" sz="2500" smtClean="0"/>
              <a:t> = 220 В;</a:t>
            </a:r>
            <a:br>
              <a:rPr lang="ru-RU" sz="2500" smtClean="0"/>
            </a:br>
            <a:r>
              <a:rPr lang="ru-RU" sz="2500" smtClean="0"/>
              <a:t>U</a:t>
            </a:r>
            <a:r>
              <a:rPr lang="ru-RU" sz="1800" smtClean="0"/>
              <a:t>Л</a:t>
            </a:r>
            <a:r>
              <a:rPr lang="ru-RU" sz="2500" smtClean="0"/>
              <a:t> = 220 В; U</a:t>
            </a:r>
            <a:r>
              <a:rPr lang="ru-RU" sz="1800" smtClean="0"/>
              <a:t>Ф</a:t>
            </a:r>
            <a:r>
              <a:rPr lang="ru-RU" sz="2500" smtClean="0"/>
              <a:t> = 127 В.</a:t>
            </a:r>
          </a:p>
        </p:txBody>
      </p:sp>
    </p:spTree>
    <p:extLst>
      <p:ext uri="{BB962C8B-B14F-4D97-AF65-F5344CB8AC3E}">
        <p14:creationId xmlns:p14="http://schemas.microsoft.com/office/powerpoint/2010/main" val="31029318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4"/>
          <p:cNvSpPr>
            <a:spLocks noGrp="1" noChangeArrowheads="1"/>
          </p:cNvSpPr>
          <p:nvPr>
            <p:ph type="title"/>
          </p:nvPr>
        </p:nvSpPr>
        <p:spPr/>
        <p:txBody>
          <a:bodyPr/>
          <a:lstStyle/>
          <a:p>
            <a:pPr algn="ctr" eaLnBrk="1" hangingPunct="1"/>
            <a:r>
              <a:rPr lang="ru-RU" sz="3200" smtClean="0"/>
              <a:t>Үш фазалы тізбектегі қабылдағыштардың классификациясы</a:t>
            </a:r>
          </a:p>
        </p:txBody>
      </p:sp>
      <p:sp>
        <p:nvSpPr>
          <p:cNvPr id="138243" name="Rectangle 5"/>
          <p:cNvSpPr>
            <a:spLocks noChangeArrowheads="1"/>
          </p:cNvSpPr>
          <p:nvPr/>
        </p:nvSpPr>
        <p:spPr bwMode="auto">
          <a:xfrm>
            <a:off x="1071563" y="1428750"/>
            <a:ext cx="7575550" cy="538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just"/>
            <a:r>
              <a:rPr lang="ru-RU" sz="2000"/>
              <a:t>	 Үшфазалы тізбекке қосылған қабылдағыштар бірфазалы немесе үшфазалы болуы мүмкін. Бірфазалы қабылдағыштарға электр қыздыру шамдары және басқа жарықтандыру құрылғылары, әртүрлі тұрмыстық техника, бірфазалы қозғалтқыштар және т.б. датқызуға болады. Үш фазалы қабылдағыштарға үш фазалы асинхронды қозғалтқыштар мен индукциялы пештер жатады. Әдетте, үш фазалы қабылдағыштардың толық фазалық кедергілері бір-біріне тең:</a:t>
            </a:r>
          </a:p>
          <a:p>
            <a:pPr algn="ctr"/>
            <a:r>
              <a:rPr lang="ru-RU" sz="2400" u="sng"/>
              <a:t>Z</a:t>
            </a:r>
            <a:r>
              <a:rPr lang="ru-RU" sz="2400"/>
              <a:t>a = </a:t>
            </a:r>
            <a:r>
              <a:rPr lang="ru-RU" sz="2400" u="sng"/>
              <a:t>Z</a:t>
            </a:r>
            <a:r>
              <a:rPr lang="ru-RU" sz="2400"/>
              <a:t>b = </a:t>
            </a:r>
            <a:r>
              <a:rPr lang="ru-RU" sz="2400" u="sng"/>
              <a:t>Z</a:t>
            </a:r>
            <a:r>
              <a:rPr lang="ru-RU" sz="2400"/>
              <a:t>c = Ze</a:t>
            </a:r>
            <a:r>
              <a:rPr lang="ru-RU" sz="2400" baseline="30000"/>
              <a:t>jφ</a:t>
            </a:r>
            <a:r>
              <a:rPr lang="ru-RU" sz="2400"/>
              <a:t>.</a:t>
            </a:r>
          </a:p>
          <a:p>
            <a:pPr algn="just"/>
            <a:r>
              <a:rPr lang="ru-RU" sz="2000"/>
              <a:t>Мұндай қабылдағыштар </a:t>
            </a:r>
            <a:r>
              <a:rPr lang="ru-RU" sz="2000" b="1"/>
              <a:t>симметриялы</a:t>
            </a:r>
            <a:r>
              <a:rPr lang="ru-RU" sz="2000"/>
              <a:t> деп аталады. Егер бұл шарт орындалмаса, онда қабылдағыштар </a:t>
            </a:r>
            <a:r>
              <a:rPr lang="ru-RU" sz="2000" b="1"/>
              <a:t>симметриялы емес </a:t>
            </a:r>
            <a:r>
              <a:rPr lang="ru-RU" sz="2000"/>
              <a:t>деп аталады. Сонымен қатар, егер </a:t>
            </a:r>
            <a:r>
              <a:rPr lang="en-US" sz="2000"/>
              <a:t>Za = Zb = Zc </a:t>
            </a:r>
            <a:r>
              <a:rPr lang="ru-RU" sz="2000"/>
              <a:t>болса, онда үш фазалы қабылдағыш біркелкі деп аталады, егер </a:t>
            </a:r>
            <a:r>
              <a:rPr lang="el-GR" sz="2000"/>
              <a:t>φ</a:t>
            </a:r>
            <a:r>
              <a:rPr lang="en-US" sz="2000"/>
              <a:t>a = </a:t>
            </a:r>
            <a:r>
              <a:rPr lang="el-GR" sz="2000"/>
              <a:t>φ</a:t>
            </a:r>
            <a:r>
              <a:rPr lang="en-US" sz="2000"/>
              <a:t>b = </a:t>
            </a:r>
            <a:r>
              <a:rPr lang="el-GR" sz="2000"/>
              <a:t>φ</a:t>
            </a:r>
            <a:r>
              <a:rPr lang="en-US" sz="2000"/>
              <a:t>c </a:t>
            </a:r>
            <a:r>
              <a:rPr lang="ru-RU" sz="2000"/>
              <a:t>болса, онда біртекті болады.</a:t>
            </a:r>
          </a:p>
        </p:txBody>
      </p:sp>
    </p:spTree>
    <p:extLst>
      <p:ext uri="{BB962C8B-B14F-4D97-AF65-F5344CB8AC3E}">
        <p14:creationId xmlns:p14="http://schemas.microsoft.com/office/powerpoint/2010/main" val="3574632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4"/>
          <p:cNvSpPr>
            <a:spLocks noChangeArrowheads="1"/>
          </p:cNvSpPr>
          <p:nvPr/>
        </p:nvSpPr>
        <p:spPr bwMode="auto">
          <a:xfrm>
            <a:off x="285750" y="571500"/>
            <a:ext cx="8497888"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ru-RU" sz="2800" dirty="0" err="1"/>
              <a:t>Үш</a:t>
            </a:r>
            <a:r>
              <a:rPr lang="ru-RU" sz="2800" dirty="0"/>
              <a:t> </a:t>
            </a:r>
            <a:r>
              <a:rPr lang="ru-RU" sz="2800" dirty="0" err="1"/>
              <a:t>фазалы</a:t>
            </a:r>
            <a:r>
              <a:rPr lang="ru-RU" sz="2800" dirty="0"/>
              <a:t> </a:t>
            </a:r>
            <a:r>
              <a:rPr lang="ru-RU" sz="2800" dirty="0" err="1"/>
              <a:t>тізбектер</a:t>
            </a:r>
            <a:r>
              <a:rPr lang="ru-RU" sz="2800" dirty="0"/>
              <a:t> </a:t>
            </a:r>
            <a:r>
              <a:rPr lang="ru-RU" sz="2800" dirty="0" err="1"/>
              <a:t>қазіргі</a:t>
            </a:r>
            <a:r>
              <a:rPr lang="ru-RU" sz="2800" dirty="0"/>
              <a:t> </a:t>
            </a:r>
            <a:r>
              <a:rPr lang="ru-RU" sz="2800" dirty="0" err="1"/>
              <a:t>заманғы</a:t>
            </a:r>
            <a:r>
              <a:rPr lang="ru-RU" sz="2800" dirty="0"/>
              <a:t> </a:t>
            </a:r>
            <a:r>
              <a:rPr lang="ru-RU" sz="2800" dirty="0" err="1"/>
              <a:t>электр</a:t>
            </a:r>
            <a:r>
              <a:rPr lang="ru-RU" sz="2800" dirty="0"/>
              <a:t> </a:t>
            </a:r>
            <a:r>
              <a:rPr lang="ru-RU" sz="2800" dirty="0" err="1"/>
              <a:t>энергиясын</a:t>
            </a:r>
            <a:r>
              <a:rPr lang="ru-RU" sz="2800" dirty="0"/>
              <a:t> </a:t>
            </a:r>
            <a:r>
              <a:rPr lang="ru-RU" sz="2800" dirty="0" err="1"/>
              <a:t>өндіруде</a:t>
            </a:r>
            <a:r>
              <a:rPr lang="ru-RU" sz="2800" dirty="0"/>
              <a:t> </a:t>
            </a:r>
            <a:r>
              <a:rPr lang="ru-RU" sz="2800" dirty="0" err="1"/>
              <a:t>кең</a:t>
            </a:r>
            <a:r>
              <a:rPr lang="ru-RU" sz="2800" dirty="0"/>
              <a:t> </a:t>
            </a:r>
            <a:r>
              <a:rPr lang="ru-RU" sz="2800" dirty="0" err="1"/>
              <a:t>таралған</a:t>
            </a:r>
            <a:r>
              <a:rPr lang="ru-RU" sz="2800" dirty="0"/>
              <a:t>. </a:t>
            </a:r>
            <a:r>
              <a:rPr lang="ru-RU" sz="2800" dirty="0" err="1"/>
              <a:t>Бұл</a:t>
            </a:r>
            <a:r>
              <a:rPr lang="ru-RU" sz="2800" dirty="0"/>
              <a:t> </a:t>
            </a:r>
            <a:r>
              <a:rPr lang="ru-RU" sz="2800" dirty="0" err="1"/>
              <a:t>олардың</a:t>
            </a:r>
            <a:r>
              <a:rPr lang="ru-RU" sz="2800" dirty="0"/>
              <a:t> </a:t>
            </a:r>
            <a:r>
              <a:rPr lang="ru-RU" sz="2800" dirty="0" err="1"/>
              <a:t>бірфазалы</a:t>
            </a:r>
            <a:r>
              <a:rPr lang="ru-RU" sz="2800" dirty="0"/>
              <a:t> </a:t>
            </a:r>
            <a:r>
              <a:rPr lang="ru-RU" sz="2800" dirty="0" err="1"/>
              <a:t>және</a:t>
            </a:r>
            <a:r>
              <a:rPr lang="ru-RU" sz="2800" dirty="0"/>
              <a:t> </a:t>
            </a:r>
            <a:r>
              <a:rPr lang="ru-RU" sz="2800" dirty="0" err="1"/>
              <a:t>басқа</a:t>
            </a:r>
            <a:r>
              <a:rPr lang="ru-RU" sz="2800" dirty="0"/>
              <a:t> </a:t>
            </a:r>
            <a:r>
              <a:rPr lang="ru-RU" sz="2800" dirty="0" err="1"/>
              <a:t>көпфазалы</a:t>
            </a:r>
            <a:r>
              <a:rPr lang="ru-RU" sz="2800" dirty="0"/>
              <a:t> </a:t>
            </a:r>
            <a:r>
              <a:rPr lang="ru-RU" sz="2800" dirty="0" err="1"/>
              <a:t>тізбектерге</a:t>
            </a:r>
            <a:r>
              <a:rPr lang="ru-RU" sz="2800" dirty="0"/>
              <a:t> </a:t>
            </a:r>
            <a:r>
              <a:rPr lang="ru-RU" sz="2800" dirty="0" err="1"/>
              <a:t>қарағанда</a:t>
            </a:r>
            <a:r>
              <a:rPr lang="ru-RU" sz="2800" dirty="0"/>
              <a:t> </a:t>
            </a:r>
            <a:r>
              <a:rPr lang="ru-RU" sz="2800" dirty="0" err="1"/>
              <a:t>бірқатар</a:t>
            </a:r>
            <a:r>
              <a:rPr lang="ru-RU" sz="2800" dirty="0"/>
              <a:t> </a:t>
            </a:r>
            <a:r>
              <a:rPr lang="ru-RU" sz="2800" dirty="0" err="1"/>
              <a:t>артықшылықтарына</a:t>
            </a:r>
            <a:r>
              <a:rPr lang="ru-RU" sz="2800" dirty="0"/>
              <a:t> </a:t>
            </a:r>
            <a:r>
              <a:rPr lang="ru-RU" sz="2800" dirty="0" err="1"/>
              <a:t>байланысты</a:t>
            </a:r>
            <a:r>
              <a:rPr lang="ru-RU" sz="2800" dirty="0"/>
              <a:t>:</a:t>
            </a:r>
          </a:p>
          <a:p>
            <a:r>
              <a:rPr lang="ru-RU" sz="2800" dirty="0"/>
              <a:t>- </a:t>
            </a:r>
            <a:r>
              <a:rPr lang="ru-RU" sz="2800" dirty="0" err="1"/>
              <a:t>бірфазалы</a:t>
            </a:r>
            <a:r>
              <a:rPr lang="ru-RU" sz="2800" dirty="0"/>
              <a:t> </a:t>
            </a:r>
            <a:r>
              <a:rPr lang="ru-RU" sz="2800" dirty="0" err="1"/>
              <a:t>тізбектермен</a:t>
            </a:r>
            <a:r>
              <a:rPr lang="ru-RU" sz="2800" dirty="0"/>
              <a:t> </a:t>
            </a:r>
            <a:r>
              <a:rPr lang="ru-RU" sz="2800" dirty="0" err="1"/>
              <a:t>салыстырғанда</a:t>
            </a:r>
            <a:r>
              <a:rPr lang="ru-RU" sz="2800" dirty="0"/>
              <a:t> </a:t>
            </a:r>
            <a:r>
              <a:rPr lang="ru-RU" sz="2800" dirty="0" err="1"/>
              <a:t>энергияны</a:t>
            </a:r>
            <a:r>
              <a:rPr lang="ru-RU" sz="2800" dirty="0"/>
              <a:t> </a:t>
            </a:r>
            <a:r>
              <a:rPr lang="ru-RU" sz="2800" dirty="0" err="1"/>
              <a:t>өндіру</a:t>
            </a:r>
            <a:r>
              <a:rPr lang="ru-RU" sz="2800" dirty="0"/>
              <a:t> </a:t>
            </a:r>
            <a:r>
              <a:rPr lang="ru-RU" sz="2800" dirty="0" err="1"/>
              <a:t>және</a:t>
            </a:r>
            <a:r>
              <a:rPr lang="ru-RU" sz="2800" dirty="0"/>
              <a:t> беру </a:t>
            </a:r>
            <a:r>
              <a:rPr lang="ru-RU" sz="2800" dirty="0" err="1"/>
              <a:t>тиімділігі</a:t>
            </a:r>
            <a:r>
              <a:rPr lang="ru-RU" sz="2800" dirty="0"/>
              <a:t>; </a:t>
            </a:r>
          </a:p>
          <a:p>
            <a:r>
              <a:rPr lang="ru-RU" sz="2800" dirty="0"/>
              <a:t>- </a:t>
            </a:r>
            <a:r>
              <a:rPr lang="ru-RU" sz="2800" dirty="0" err="1"/>
              <a:t>үш</a:t>
            </a:r>
            <a:r>
              <a:rPr lang="ru-RU" sz="2800" dirty="0"/>
              <a:t> </a:t>
            </a:r>
            <a:r>
              <a:rPr lang="ru-RU" sz="2800" dirty="0" err="1"/>
              <a:t>фазалы</a:t>
            </a:r>
            <a:r>
              <a:rPr lang="ru-RU" sz="2800" dirty="0"/>
              <a:t> </a:t>
            </a:r>
            <a:r>
              <a:rPr lang="ru-RU" sz="2800" dirty="0" err="1"/>
              <a:t>асинхронды</a:t>
            </a:r>
            <a:r>
              <a:rPr lang="ru-RU" sz="2800" dirty="0"/>
              <a:t> </a:t>
            </a:r>
            <a:r>
              <a:rPr lang="ru-RU" sz="2800" dirty="0" err="1"/>
              <a:t>қозғалтқыш</a:t>
            </a:r>
            <a:r>
              <a:rPr lang="ru-RU" sz="2800" dirty="0"/>
              <a:t> </a:t>
            </a:r>
            <a:r>
              <a:rPr lang="ru-RU" sz="2800" dirty="0" err="1"/>
              <a:t>үшін</a:t>
            </a:r>
            <a:r>
              <a:rPr lang="ru-RU" sz="2800" dirty="0"/>
              <a:t> </a:t>
            </a:r>
            <a:r>
              <a:rPr lang="ru-RU" sz="2800" dirty="0" err="1"/>
              <a:t>қажетті</a:t>
            </a:r>
            <a:r>
              <a:rPr lang="ru-RU" sz="2800" dirty="0"/>
              <a:t> </a:t>
            </a:r>
            <a:r>
              <a:rPr lang="ru-RU" sz="2800" dirty="0" err="1"/>
              <a:t>айналмалы</a:t>
            </a:r>
            <a:r>
              <a:rPr lang="ru-RU" sz="2800" dirty="0"/>
              <a:t> магнит </a:t>
            </a:r>
            <a:r>
              <a:rPr lang="ru-RU" sz="2800" dirty="0" err="1"/>
              <a:t>өрісін</a:t>
            </a:r>
            <a:r>
              <a:rPr lang="ru-RU" sz="2800" dirty="0"/>
              <a:t> </a:t>
            </a:r>
            <a:r>
              <a:rPr lang="ru-RU" sz="2800" dirty="0" err="1"/>
              <a:t>алудың</a:t>
            </a:r>
            <a:r>
              <a:rPr lang="ru-RU" sz="2800" dirty="0"/>
              <a:t> </a:t>
            </a:r>
            <a:r>
              <a:rPr lang="ru-RU" sz="2800" dirty="0" err="1"/>
              <a:t>қарапайым</a:t>
            </a:r>
            <a:r>
              <a:rPr lang="ru-RU" sz="2800" dirty="0"/>
              <a:t> </a:t>
            </a:r>
            <a:r>
              <a:rPr lang="ru-RU" sz="2800" dirty="0" err="1"/>
              <a:t>мүмкіндігі</a:t>
            </a:r>
            <a:r>
              <a:rPr lang="ru-RU" sz="2800" dirty="0"/>
              <a:t>;</a:t>
            </a:r>
          </a:p>
          <a:p>
            <a:r>
              <a:rPr lang="ru-RU" sz="2800" dirty="0"/>
              <a:t>- </a:t>
            </a:r>
            <a:r>
              <a:rPr lang="ru-RU" sz="2800" dirty="0" err="1"/>
              <a:t>бір</a:t>
            </a:r>
            <a:r>
              <a:rPr lang="ru-RU" sz="2800" dirty="0"/>
              <a:t> </a:t>
            </a:r>
            <a:r>
              <a:rPr lang="ru-RU" sz="2800" dirty="0" err="1"/>
              <a:t>қондырғыда</a:t>
            </a:r>
            <a:r>
              <a:rPr lang="ru-RU" sz="2800" dirty="0"/>
              <a:t> </a:t>
            </a:r>
            <a:r>
              <a:rPr lang="ru-RU" sz="2800" dirty="0" err="1"/>
              <a:t>екі</a:t>
            </a:r>
            <a:r>
              <a:rPr lang="ru-RU" sz="2800" dirty="0"/>
              <a:t> </a:t>
            </a:r>
            <a:r>
              <a:rPr lang="ru-RU" sz="2800" dirty="0" err="1"/>
              <a:t>жұмыс</a:t>
            </a:r>
            <a:r>
              <a:rPr lang="ru-RU" sz="2800" dirty="0"/>
              <a:t> </a:t>
            </a:r>
            <a:r>
              <a:rPr lang="ru-RU" sz="2800" dirty="0" err="1"/>
              <a:t>кернеуін</a:t>
            </a:r>
            <a:r>
              <a:rPr lang="ru-RU" sz="2800" dirty="0"/>
              <a:t> </a:t>
            </a:r>
            <a:r>
              <a:rPr lang="ru-RU" sz="2800" dirty="0" err="1"/>
              <a:t>алу</a:t>
            </a:r>
            <a:r>
              <a:rPr lang="ru-RU" sz="2800" dirty="0"/>
              <a:t> </a:t>
            </a:r>
            <a:r>
              <a:rPr lang="ru-RU" sz="2800" dirty="0" err="1"/>
              <a:t>мүмкіндігі</a:t>
            </a:r>
            <a:r>
              <a:rPr lang="ru-RU" sz="2800" dirty="0"/>
              <a:t> - </a:t>
            </a:r>
            <a:r>
              <a:rPr lang="ru-RU" sz="2800" dirty="0" err="1"/>
              <a:t>фазалық</a:t>
            </a:r>
            <a:r>
              <a:rPr lang="ru-RU" sz="2800" dirty="0"/>
              <a:t> </a:t>
            </a:r>
            <a:r>
              <a:rPr lang="ru-RU" sz="2800" dirty="0" err="1"/>
              <a:t>және</a:t>
            </a:r>
            <a:r>
              <a:rPr lang="ru-RU" sz="2800" dirty="0"/>
              <a:t> </a:t>
            </a:r>
            <a:r>
              <a:rPr lang="ru-RU" sz="2800" dirty="0" err="1"/>
              <a:t>сызықтық</a:t>
            </a:r>
            <a:r>
              <a:rPr lang="ru-RU" sz="2800" dirty="0"/>
              <a:t>.</a:t>
            </a:r>
          </a:p>
        </p:txBody>
      </p:sp>
    </p:spTree>
    <p:extLst>
      <p:ext uri="{BB962C8B-B14F-4D97-AF65-F5344CB8AC3E}">
        <p14:creationId xmlns:p14="http://schemas.microsoft.com/office/powerpoint/2010/main" val="12429171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4"/>
          <p:cNvSpPr>
            <a:spLocks noGrp="1" noChangeArrowheads="1"/>
          </p:cNvSpPr>
          <p:nvPr>
            <p:ph type="title"/>
          </p:nvPr>
        </p:nvSpPr>
        <p:spPr/>
        <p:txBody>
          <a:bodyPr/>
          <a:lstStyle/>
          <a:p>
            <a:pPr algn="ctr" eaLnBrk="1" hangingPunct="1"/>
            <a:r>
              <a:rPr lang="ru-RU" sz="3200" b="1" smtClean="0"/>
              <a:t>Төрт сымды тізбек </a:t>
            </a:r>
            <a:br>
              <a:rPr lang="ru-RU" sz="3200" b="1" smtClean="0"/>
            </a:br>
            <a:endParaRPr lang="ru-RU" sz="3200" b="1" smtClean="0"/>
          </a:p>
        </p:txBody>
      </p:sp>
      <p:sp>
        <p:nvSpPr>
          <p:cNvPr id="139267" name="Rectangle 5"/>
          <p:cNvSpPr>
            <a:spLocks noChangeArrowheads="1"/>
          </p:cNvSpPr>
          <p:nvPr/>
        </p:nvSpPr>
        <p:spPr bwMode="auto">
          <a:xfrm>
            <a:off x="755650" y="1027113"/>
            <a:ext cx="8066088" cy="532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just"/>
            <a:r>
              <a:rPr lang="ru-RU" sz="2000"/>
              <a:t>	 Үшфазалы тізбекті есептеу үшін сызықтық тізбектерді есептеудің барлық әдістері қолданылады. Әдетте сымдардың кедергісі және генератордың ішкі кедергісі қабылдағыштардың кедергісінен аз болады, сондықтан мұндай тізбектердің есептеулерін жеңілдету үшін (егер үлкен дәлдік қажет емес болса), сымдардың кедергісін ескермеуге болады (</a:t>
            </a:r>
            <a:r>
              <a:rPr lang="en-US" sz="2000"/>
              <a:t>Z</a:t>
            </a:r>
            <a:r>
              <a:rPr lang="kk-KZ" sz="2000" baseline="-25000"/>
              <a:t>Л</a:t>
            </a:r>
            <a:r>
              <a:rPr lang="en-US" sz="2000"/>
              <a:t> = 0, Z</a:t>
            </a:r>
            <a:r>
              <a:rPr lang="en-US" sz="2000" baseline="-25000"/>
              <a:t>N</a:t>
            </a:r>
            <a:r>
              <a:rPr lang="en-US" sz="2000"/>
              <a:t> = 0).</a:t>
            </a:r>
            <a:r>
              <a:rPr lang="ru-RU" sz="2000"/>
              <a:t> Сонда </a:t>
            </a:r>
            <a:r>
              <a:rPr lang="en-US" sz="2000"/>
              <a:t>Ua, Ub </a:t>
            </a:r>
            <a:r>
              <a:rPr lang="ru-RU" sz="2000"/>
              <a:t>және </a:t>
            </a:r>
            <a:r>
              <a:rPr lang="en-US" sz="2000"/>
              <a:t>Uc </a:t>
            </a:r>
            <a:r>
              <a:rPr lang="ru-RU" sz="2000"/>
              <a:t>қабылдағышының фазалық кернеулері сәйкесінше электр энергиясы көзінің (генератор немесе трансформатордың екінші орамасы) фазалық кернеулеріне тең болады, яғни. </a:t>
            </a:r>
            <a:r>
              <a:rPr lang="en-US" sz="2000"/>
              <a:t>Ua = UA; Ub = UB; Uc = UC.</a:t>
            </a:r>
            <a:r>
              <a:rPr lang="ru-RU" sz="2000"/>
              <a:t> Егер қабылдағыш фазаларының жалпы кедергілері </a:t>
            </a:r>
            <a:r>
              <a:rPr lang="en-US" sz="2000"/>
              <a:t>Za = Zb = Zc </a:t>
            </a:r>
            <a:r>
              <a:rPr lang="ru-RU" sz="2000"/>
              <a:t>тең болса, онда әр фазадағы токтар формулалар :</a:t>
            </a:r>
          </a:p>
          <a:p>
            <a:pPr algn="ctr"/>
            <a:r>
              <a:rPr lang="ru-RU" sz="2000"/>
              <a:t>İa = Úa / </a:t>
            </a:r>
            <a:r>
              <a:rPr lang="ru-RU" sz="2000" u="sng"/>
              <a:t>Z</a:t>
            </a:r>
            <a:r>
              <a:rPr lang="ru-RU" sz="2000"/>
              <a:t>a; İb = Úb / </a:t>
            </a:r>
            <a:r>
              <a:rPr lang="ru-RU" sz="2000" u="sng"/>
              <a:t>Z</a:t>
            </a:r>
            <a:r>
              <a:rPr lang="ru-RU" sz="2000"/>
              <a:t>b; İc = Úc / </a:t>
            </a:r>
            <a:r>
              <a:rPr lang="ru-RU" sz="2000" u="sng"/>
              <a:t>Z</a:t>
            </a:r>
            <a:r>
              <a:rPr lang="ru-RU" sz="2000"/>
              <a:t>c.</a:t>
            </a:r>
          </a:p>
          <a:p>
            <a:pPr algn="just"/>
            <a:r>
              <a:rPr lang="ru-RU" sz="2000"/>
              <a:t>Кирхгофтың бірінші заңына сәйкес бейтарап сымдағы ток</a:t>
            </a:r>
          </a:p>
          <a:p>
            <a:pPr algn="ctr"/>
            <a:r>
              <a:rPr lang="ru-RU" sz="2000"/>
              <a:t>İN = İa + İb + İc = İA + İB + İC.</a:t>
            </a:r>
          </a:p>
        </p:txBody>
      </p:sp>
    </p:spTree>
    <p:extLst>
      <p:ext uri="{BB962C8B-B14F-4D97-AF65-F5344CB8AC3E}">
        <p14:creationId xmlns:p14="http://schemas.microsoft.com/office/powerpoint/2010/main" val="30226494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4"/>
          <p:cNvSpPr>
            <a:spLocks noGrp="1" noChangeArrowheads="1"/>
          </p:cNvSpPr>
          <p:nvPr>
            <p:ph type="title"/>
          </p:nvPr>
        </p:nvSpPr>
        <p:spPr/>
        <p:txBody>
          <a:bodyPr>
            <a:normAutofit fontScale="90000"/>
          </a:bodyPr>
          <a:lstStyle/>
          <a:p>
            <a:pPr algn="ctr" eaLnBrk="1" hangingPunct="1"/>
            <a:r>
              <a:rPr lang="ru-RU" sz="3200" b="1" smtClean="0"/>
              <a:t>Қабылдағыштардың симметриялы жүктемесі</a:t>
            </a:r>
            <a:br>
              <a:rPr lang="ru-RU" sz="3200" b="1" smtClean="0"/>
            </a:br>
            <a:endParaRPr lang="ru-RU" sz="3200" b="1" smtClean="0"/>
          </a:p>
        </p:txBody>
      </p:sp>
      <p:sp>
        <p:nvSpPr>
          <p:cNvPr id="140291" name="Rectangle 6"/>
          <p:cNvSpPr>
            <a:spLocks noChangeArrowheads="1"/>
          </p:cNvSpPr>
          <p:nvPr/>
        </p:nvSpPr>
        <p:spPr bwMode="auto">
          <a:xfrm>
            <a:off x="395288" y="1125538"/>
            <a:ext cx="8497887"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just"/>
            <a:r>
              <a:rPr lang="ru-RU" sz="2000"/>
              <a:t>	</a:t>
            </a:r>
            <a:r>
              <a:rPr lang="ru-RU" sz="2400"/>
              <a:t> Симметриялы кернеу жүйесімен және симметриялық жүктеме кезінде, </a:t>
            </a:r>
            <a:r>
              <a:rPr lang="en-US" sz="2400"/>
              <a:t>Za = Zb = Zc </a:t>
            </a:r>
            <a:r>
              <a:rPr lang="ru-RU" sz="2400"/>
              <a:t>болғанда, яғни. </a:t>
            </a:r>
            <a:r>
              <a:rPr lang="en-US" sz="2400"/>
              <a:t>Ra = Rb = Rc = R</a:t>
            </a:r>
            <a:r>
              <a:rPr lang="kk-KZ" sz="2400"/>
              <a:t>ф</a:t>
            </a:r>
            <a:r>
              <a:rPr lang="en-US" sz="2400"/>
              <a:t> </a:t>
            </a:r>
            <a:r>
              <a:rPr lang="ru-RU" sz="2400"/>
              <a:t>және </a:t>
            </a:r>
            <a:r>
              <a:rPr lang="en-US" sz="2400"/>
              <a:t>Xa = Xb = Xc = X</a:t>
            </a:r>
            <a:r>
              <a:rPr lang="kk-KZ" sz="2400"/>
              <a:t>ф</a:t>
            </a:r>
            <a:r>
              <a:rPr lang="en-US" sz="2400"/>
              <a:t> </a:t>
            </a:r>
            <a:r>
              <a:rPr lang="ru-RU" sz="2400"/>
              <a:t>болған кезде фазалық токтар мәні бойынша тең болады және фазаның ығысу бұрыштары бірдей болады</a:t>
            </a:r>
          </a:p>
          <a:p>
            <a:pPr algn="ctr"/>
            <a:r>
              <a:rPr lang="ru-RU" sz="2400"/>
              <a:t>Ia = Ib = Ic = Iф = U</a:t>
            </a:r>
            <a:r>
              <a:rPr lang="ru-RU" sz="1600"/>
              <a:t>ф</a:t>
            </a:r>
            <a:r>
              <a:rPr lang="ru-RU" sz="2400"/>
              <a:t> / Z</a:t>
            </a:r>
            <a:r>
              <a:rPr lang="ru-RU" sz="1600"/>
              <a:t>ф</a:t>
            </a:r>
            <a:r>
              <a:rPr lang="ru-RU" sz="2400"/>
              <a:t>,</a:t>
            </a:r>
          </a:p>
          <a:p>
            <a:pPr algn="ctr"/>
            <a:r>
              <a:rPr lang="ru-RU" sz="2400"/>
              <a:t>φa = φb = φc = φ = arctg (X</a:t>
            </a:r>
            <a:r>
              <a:rPr lang="ru-RU" sz="1400"/>
              <a:t>ф</a:t>
            </a:r>
            <a:r>
              <a:rPr lang="ru-RU" sz="2400"/>
              <a:t>/R</a:t>
            </a:r>
            <a:r>
              <a:rPr lang="ru-RU" sz="1400"/>
              <a:t>ф</a:t>
            </a:r>
            <a:r>
              <a:rPr lang="ru-RU" sz="2400"/>
              <a:t>).</a:t>
            </a:r>
          </a:p>
          <a:p>
            <a:pPr algn="just"/>
            <a:r>
              <a:rPr lang="ru-RU" sz="2400"/>
              <a:t>Симметриялы қабылдағыш үшін токтардың векторлық диаграммасын құра отырып, үш ток векторының геометриялық қосындысы нөлге тең болатынын анықтау оңай: </a:t>
            </a:r>
            <a:r>
              <a:rPr lang="en-US" sz="2400"/>
              <a:t>Ia + İb + İc = 0. </a:t>
            </a:r>
            <a:r>
              <a:rPr lang="ru-RU" sz="2400"/>
              <a:t>Демек, теңдестірілген жүктеме жағдайында бейтарап сымдағы ток </a:t>
            </a:r>
            <a:r>
              <a:rPr lang="en-US" sz="2400"/>
              <a:t>I</a:t>
            </a:r>
            <a:r>
              <a:rPr lang="en-US" sz="2400" baseline="-25000"/>
              <a:t>N</a:t>
            </a:r>
            <a:r>
              <a:rPr lang="en-US" sz="2400"/>
              <a:t> = 0 </a:t>
            </a:r>
            <a:r>
              <a:rPr lang="ru-RU" sz="2400"/>
              <a:t>құрайды, сондықтан бейтарап сым қажет емес.</a:t>
            </a:r>
          </a:p>
        </p:txBody>
      </p:sp>
    </p:spTree>
    <p:extLst>
      <p:ext uri="{BB962C8B-B14F-4D97-AF65-F5344CB8AC3E}">
        <p14:creationId xmlns:p14="http://schemas.microsoft.com/office/powerpoint/2010/main" val="33774728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314"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250" y="549275"/>
            <a:ext cx="5905500" cy="502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914830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pPr eaLnBrk="1" hangingPunct="1"/>
            <a:r>
              <a:rPr lang="ru-RU" sz="3200" smtClean="0">
                <a:solidFill>
                  <a:schemeClr val="accent1"/>
                </a:solidFill>
              </a:rPr>
              <a:t>Қабылдағыштың симметриялы емес жүктемесі</a:t>
            </a:r>
            <a:r>
              <a:rPr lang="ru-RU" sz="3200" smtClean="0"/>
              <a:t> </a:t>
            </a:r>
          </a:p>
        </p:txBody>
      </p:sp>
      <p:sp>
        <p:nvSpPr>
          <p:cNvPr id="142339" name="Rectangle 3"/>
          <p:cNvSpPr>
            <a:spLocks noGrp="1" noChangeArrowheads="1"/>
          </p:cNvSpPr>
          <p:nvPr>
            <p:ph type="body" idx="1"/>
          </p:nvPr>
        </p:nvSpPr>
        <p:spPr>
          <a:xfrm>
            <a:off x="539750" y="1557338"/>
            <a:ext cx="8424863" cy="4384675"/>
          </a:xfrm>
        </p:spPr>
        <p:txBody>
          <a:bodyPr/>
          <a:lstStyle/>
          <a:p>
            <a:pPr algn="just" eaLnBrk="1" hangingPunct="1">
              <a:lnSpc>
                <a:spcPct val="80000"/>
              </a:lnSpc>
              <a:buFont typeface="Wingdings" pitchFamily="2" charset="2"/>
              <a:buNone/>
            </a:pPr>
            <a:r>
              <a:rPr lang="ru-RU" sz="2000" smtClean="0"/>
              <a:t>Симметриялы кернеу жүйесімен және симметриялы емес жүктеме кезінде </a:t>
            </a:r>
            <a:r>
              <a:rPr lang="en-US" sz="2000" smtClean="0"/>
              <a:t>Za ≠ Zb ≠ Zc </a:t>
            </a:r>
            <a:r>
              <a:rPr lang="ru-RU" sz="2000" smtClean="0"/>
              <a:t>және </a:t>
            </a:r>
            <a:r>
              <a:rPr lang="el-GR" sz="2000" smtClean="0"/>
              <a:t>φ</a:t>
            </a:r>
            <a:r>
              <a:rPr lang="en-US" sz="2000" smtClean="0"/>
              <a:t>a ≠ </a:t>
            </a:r>
            <a:r>
              <a:rPr lang="el-GR" sz="2000" smtClean="0"/>
              <a:t>φ</a:t>
            </a:r>
            <a:r>
              <a:rPr lang="en-US" sz="2000" smtClean="0"/>
              <a:t>b ≠ </a:t>
            </a:r>
            <a:r>
              <a:rPr lang="el-GR" sz="2000" smtClean="0"/>
              <a:t>φ</a:t>
            </a:r>
            <a:r>
              <a:rPr lang="en-US" sz="2000" smtClean="0"/>
              <a:t>c </a:t>
            </a:r>
            <a:r>
              <a:rPr lang="ru-RU" sz="2000" smtClean="0"/>
              <a:t>болған кезде тұтынушы фазаларындағы токтар әр түрлі болады және Ом заңына сәйкес анықталады.</a:t>
            </a:r>
          </a:p>
          <a:p>
            <a:pPr algn="ctr" eaLnBrk="1" hangingPunct="1">
              <a:lnSpc>
                <a:spcPct val="80000"/>
              </a:lnSpc>
              <a:buFont typeface="Wingdings" pitchFamily="2" charset="2"/>
              <a:buNone/>
            </a:pPr>
            <a:r>
              <a:rPr lang="ru-RU" sz="2000" smtClean="0"/>
              <a:t>İa = Úa / </a:t>
            </a:r>
            <a:r>
              <a:rPr lang="ru-RU" sz="2000" u="sng" smtClean="0"/>
              <a:t>Z</a:t>
            </a:r>
            <a:r>
              <a:rPr lang="ru-RU" sz="2000" smtClean="0"/>
              <a:t>a; İb = Úb / </a:t>
            </a:r>
            <a:r>
              <a:rPr lang="ru-RU" sz="2000" u="sng" smtClean="0"/>
              <a:t>Z</a:t>
            </a:r>
            <a:r>
              <a:rPr lang="ru-RU" sz="2000" smtClean="0"/>
              <a:t>b; İc = Úc / </a:t>
            </a:r>
            <a:r>
              <a:rPr lang="ru-RU" sz="2000" u="sng" smtClean="0"/>
              <a:t>Z</a:t>
            </a:r>
            <a:r>
              <a:rPr lang="ru-RU" sz="2000" smtClean="0"/>
              <a:t>c.</a:t>
            </a:r>
          </a:p>
          <a:p>
            <a:pPr algn="just" eaLnBrk="1" hangingPunct="1">
              <a:lnSpc>
                <a:spcPct val="80000"/>
              </a:lnSpc>
              <a:buFont typeface="Wingdings" pitchFamily="2" charset="2"/>
              <a:buNone/>
            </a:pPr>
            <a:r>
              <a:rPr lang="en-US" sz="2000" smtClean="0"/>
              <a:t>I</a:t>
            </a:r>
            <a:r>
              <a:rPr lang="en-US" sz="2000" baseline="-25000" smtClean="0"/>
              <a:t>N</a:t>
            </a:r>
            <a:r>
              <a:rPr lang="en-US" sz="2000" smtClean="0"/>
              <a:t> </a:t>
            </a:r>
            <a:r>
              <a:rPr lang="ru-RU" sz="2000" smtClean="0"/>
              <a:t>бейтарап сымындағы ток фазалық токтардың геометриялық қосындысына тең</a:t>
            </a:r>
          </a:p>
          <a:p>
            <a:pPr algn="ctr" eaLnBrk="1" hangingPunct="1">
              <a:lnSpc>
                <a:spcPct val="80000"/>
              </a:lnSpc>
              <a:buFont typeface="Wingdings" pitchFamily="2" charset="2"/>
              <a:buNone/>
            </a:pPr>
            <a:r>
              <a:rPr lang="ru-RU" sz="2000" smtClean="0"/>
              <a:t>İ</a:t>
            </a:r>
            <a:r>
              <a:rPr lang="ru-RU" sz="1600" smtClean="0"/>
              <a:t>N</a:t>
            </a:r>
            <a:r>
              <a:rPr lang="ru-RU" sz="2000" smtClean="0"/>
              <a:t> = İa + İb + İc.</a:t>
            </a:r>
          </a:p>
          <a:p>
            <a:pPr algn="just" eaLnBrk="1" hangingPunct="1">
              <a:lnSpc>
                <a:spcPct val="80000"/>
              </a:lnSpc>
              <a:buFont typeface="Wingdings" pitchFamily="2" charset="2"/>
              <a:buNone/>
            </a:pPr>
            <a:r>
              <a:rPr lang="ru-RU" sz="2000" smtClean="0"/>
              <a:t>Бейтарап сым есебінен </a:t>
            </a:r>
            <a:r>
              <a:rPr lang="en-US" sz="2000" smtClean="0"/>
              <a:t>Z</a:t>
            </a:r>
            <a:r>
              <a:rPr lang="en-US" sz="2000" baseline="-25000" smtClean="0"/>
              <a:t>N</a:t>
            </a:r>
            <a:r>
              <a:rPr lang="en-US" sz="2000" smtClean="0"/>
              <a:t> = 0</a:t>
            </a:r>
            <a:r>
              <a:rPr lang="ru-RU" sz="2000" smtClean="0"/>
              <a:t> кезінде кернеулер </a:t>
            </a:r>
            <a:r>
              <a:rPr lang="en-US" sz="2000" smtClean="0"/>
              <a:t>Ua = UA</a:t>
            </a:r>
            <a:r>
              <a:rPr lang="ru-RU" sz="2000" smtClean="0"/>
              <a:t>; </a:t>
            </a:r>
            <a:r>
              <a:rPr lang="en-US" sz="2000" smtClean="0"/>
              <a:t>Ub = UB; Uc = UC, U</a:t>
            </a:r>
            <a:r>
              <a:rPr lang="kk-KZ" sz="2000" smtClean="0"/>
              <a:t>ф</a:t>
            </a:r>
            <a:r>
              <a:rPr lang="en-US" sz="2000" smtClean="0"/>
              <a:t> = U</a:t>
            </a:r>
            <a:r>
              <a:rPr lang="kk-KZ" sz="2000" smtClean="0"/>
              <a:t>л</a:t>
            </a:r>
            <a:r>
              <a:rPr lang="en-US" sz="2000" smtClean="0"/>
              <a:t> / √3 </a:t>
            </a:r>
            <a:r>
              <a:rPr lang="ru-RU" sz="2000" smtClean="0"/>
              <a:t>болады.</a:t>
            </a:r>
          </a:p>
          <a:p>
            <a:pPr algn="just" eaLnBrk="1" hangingPunct="1">
              <a:lnSpc>
                <a:spcPct val="80000"/>
              </a:lnSpc>
              <a:buFont typeface="Wingdings" pitchFamily="2" charset="2"/>
              <a:buNone/>
            </a:pPr>
            <a:r>
              <a:rPr lang="ru-RU" sz="2000" smtClean="0"/>
              <a:t>Демек, бейтарап өткізгіш симметриялы емес жүктеме кезінде қабылдағыштың фазалық кернеулерінің симметриясын қамтамасыз етеді.</a:t>
            </a:r>
          </a:p>
          <a:p>
            <a:pPr algn="just" eaLnBrk="1" hangingPunct="1">
              <a:lnSpc>
                <a:spcPct val="80000"/>
              </a:lnSpc>
              <a:buFont typeface="Wingdings" pitchFamily="2" charset="2"/>
              <a:buNone/>
            </a:pPr>
            <a:r>
              <a:rPr lang="ru-RU" sz="2000" smtClean="0"/>
              <a:t>Сондықтан бір фазалы симметриялы емес жүктемелер, мысалы, электр қыздыру шамдары төрт сымды желіге қосылады. Генератордың тұрақты фазалық кернеуінде болатын жүктеменің әр фазасының жұмыс режимі басқа фазалардың жұмыс режиміне тәуелді болмайды.</a:t>
            </a:r>
          </a:p>
        </p:txBody>
      </p:sp>
    </p:spTree>
    <p:extLst>
      <p:ext uri="{BB962C8B-B14F-4D97-AF65-F5344CB8AC3E}">
        <p14:creationId xmlns:p14="http://schemas.microsoft.com/office/powerpoint/2010/main" val="33290660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6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6013" y="333375"/>
            <a:ext cx="7416800" cy="647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2485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8"/>
          <p:cNvSpPr>
            <a:spLocks noGrp="1" noChangeArrowheads="1"/>
          </p:cNvSpPr>
          <p:nvPr>
            <p:ph type="title"/>
          </p:nvPr>
        </p:nvSpPr>
        <p:spPr>
          <a:xfrm flipV="1">
            <a:off x="1619250" y="-387350"/>
            <a:ext cx="7313613" cy="69850"/>
          </a:xfrm>
        </p:spPr>
        <p:txBody>
          <a:bodyPr>
            <a:normAutofit fontScale="90000"/>
          </a:bodyPr>
          <a:lstStyle/>
          <a:p>
            <a:pPr eaLnBrk="1" hangingPunct="1"/>
            <a:endParaRPr lang="ru-RU" sz="3200" smtClean="0"/>
          </a:p>
        </p:txBody>
      </p:sp>
      <p:sp>
        <p:nvSpPr>
          <p:cNvPr id="121859" name="Rectangle 9"/>
          <p:cNvSpPr>
            <a:spLocks noChangeArrowheads="1"/>
          </p:cNvSpPr>
          <p:nvPr/>
        </p:nvSpPr>
        <p:spPr bwMode="auto">
          <a:xfrm>
            <a:off x="971550" y="387221"/>
            <a:ext cx="7993063"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ru-RU" sz="3200" dirty="0" err="1"/>
              <a:t>Үшфазалы</a:t>
            </a:r>
            <a:r>
              <a:rPr lang="ru-RU" sz="3200" dirty="0"/>
              <a:t> </a:t>
            </a:r>
            <a:r>
              <a:rPr lang="ru-RU" sz="3200" dirty="0" err="1"/>
              <a:t>тізбек</a:t>
            </a:r>
            <a:r>
              <a:rPr lang="ru-RU" sz="3200" dirty="0"/>
              <a:t> </a:t>
            </a:r>
            <a:r>
              <a:rPr lang="ru-RU" sz="3200" dirty="0" err="1"/>
              <a:t>үш</a:t>
            </a:r>
            <a:r>
              <a:rPr lang="ru-RU" sz="3200" dirty="0"/>
              <a:t> </a:t>
            </a:r>
            <a:r>
              <a:rPr lang="ru-RU" sz="3200" dirty="0" err="1"/>
              <a:t>негізгі</a:t>
            </a:r>
            <a:r>
              <a:rPr lang="ru-RU" sz="3200" dirty="0"/>
              <a:t> </a:t>
            </a:r>
            <a:r>
              <a:rPr lang="ru-RU" sz="3200" dirty="0" err="1"/>
              <a:t>элементтен</a:t>
            </a:r>
            <a:r>
              <a:rPr lang="ru-RU" sz="3200" dirty="0"/>
              <a:t> </a:t>
            </a:r>
            <a:r>
              <a:rPr lang="ru-RU" sz="3200" dirty="0" err="1"/>
              <a:t>тұрады</a:t>
            </a:r>
            <a:r>
              <a:rPr lang="ru-RU" sz="3200" dirty="0"/>
              <a:t>: </a:t>
            </a:r>
            <a:r>
              <a:rPr lang="ru-RU" sz="3200" b="1" dirty="0" err="1"/>
              <a:t>үш</a:t>
            </a:r>
            <a:r>
              <a:rPr lang="ru-RU" sz="3200" b="1" dirty="0"/>
              <a:t> </a:t>
            </a:r>
            <a:r>
              <a:rPr lang="ru-RU" sz="3200" b="1" dirty="0" err="1"/>
              <a:t>фазалы</a:t>
            </a:r>
            <a:r>
              <a:rPr lang="ru-RU" sz="3200" b="1" dirty="0"/>
              <a:t> генератор,</a:t>
            </a:r>
            <a:r>
              <a:rPr lang="ru-RU" sz="3200" dirty="0"/>
              <a:t> </a:t>
            </a:r>
            <a:r>
              <a:rPr lang="ru-RU" sz="3200" dirty="0" err="1"/>
              <a:t>онда</a:t>
            </a:r>
            <a:r>
              <a:rPr lang="ru-RU" sz="3200" dirty="0"/>
              <a:t> </a:t>
            </a:r>
            <a:r>
              <a:rPr lang="ru-RU" sz="3200" dirty="0" err="1"/>
              <a:t>үш</a:t>
            </a:r>
            <a:r>
              <a:rPr lang="ru-RU" sz="3200" dirty="0"/>
              <a:t> </a:t>
            </a:r>
            <a:r>
              <a:rPr lang="ru-RU" sz="3200" dirty="0" err="1"/>
              <a:t>фазалы</a:t>
            </a:r>
            <a:r>
              <a:rPr lang="ru-RU" sz="3200" dirty="0"/>
              <a:t> ЭҚК </a:t>
            </a:r>
            <a:r>
              <a:rPr lang="ru-RU" sz="3200" dirty="0" err="1"/>
              <a:t>жүйесімен</a:t>
            </a:r>
            <a:r>
              <a:rPr lang="ru-RU" sz="3200" dirty="0"/>
              <a:t> </a:t>
            </a:r>
            <a:r>
              <a:rPr lang="ru-RU" sz="3200" dirty="0" err="1"/>
              <a:t>механикалық</a:t>
            </a:r>
            <a:r>
              <a:rPr lang="ru-RU" sz="3200" dirty="0"/>
              <a:t> энергия </a:t>
            </a:r>
            <a:r>
              <a:rPr lang="ru-RU" sz="3200" dirty="0" err="1"/>
              <a:t>электр</a:t>
            </a:r>
            <a:r>
              <a:rPr lang="ru-RU" sz="3200" dirty="0"/>
              <a:t> </a:t>
            </a:r>
            <a:r>
              <a:rPr lang="ru-RU" sz="3200" dirty="0" err="1"/>
              <a:t>энергиясына</a:t>
            </a:r>
            <a:r>
              <a:rPr lang="ru-RU" sz="3200" dirty="0"/>
              <a:t> </a:t>
            </a:r>
            <a:r>
              <a:rPr lang="ru-RU" sz="3200" dirty="0" err="1"/>
              <a:t>айналады</a:t>
            </a:r>
            <a:r>
              <a:rPr lang="ru-RU" sz="3200" dirty="0"/>
              <a:t>; </a:t>
            </a:r>
            <a:r>
              <a:rPr lang="ru-RU" sz="3200" dirty="0" err="1"/>
              <a:t>барлық</a:t>
            </a:r>
            <a:r>
              <a:rPr lang="ru-RU" sz="3200" dirty="0"/>
              <a:t> </a:t>
            </a:r>
            <a:r>
              <a:rPr lang="ru-RU" sz="3200" dirty="0" err="1"/>
              <a:t>қажетті</a:t>
            </a:r>
            <a:r>
              <a:rPr lang="ru-RU" sz="3200" dirty="0"/>
              <a:t> </a:t>
            </a:r>
            <a:r>
              <a:rPr lang="ru-RU" sz="3200" dirty="0" err="1"/>
              <a:t>жабдықтарымен</a:t>
            </a:r>
            <a:r>
              <a:rPr lang="ru-RU" sz="3200" dirty="0"/>
              <a:t> </a:t>
            </a:r>
            <a:r>
              <a:rPr lang="ru-RU" sz="3200" b="1" dirty="0" err="1"/>
              <a:t>электр</a:t>
            </a:r>
            <a:r>
              <a:rPr lang="ru-RU" sz="3200" b="1" dirty="0"/>
              <a:t> </a:t>
            </a:r>
            <a:r>
              <a:rPr lang="ru-RU" sz="3200" b="1" dirty="0" err="1"/>
              <a:t>тарату</a:t>
            </a:r>
            <a:r>
              <a:rPr lang="ru-RU" sz="3200" b="1" dirty="0"/>
              <a:t> </a:t>
            </a:r>
            <a:r>
              <a:rPr lang="ru-RU" sz="3200" b="1" dirty="0" err="1"/>
              <a:t>желілері</a:t>
            </a:r>
            <a:r>
              <a:rPr lang="ru-RU" sz="3200" dirty="0"/>
              <a:t>; </a:t>
            </a:r>
            <a:r>
              <a:rPr lang="ru-RU" sz="3200" dirty="0" err="1"/>
              <a:t>үш</a:t>
            </a:r>
            <a:r>
              <a:rPr lang="ru-RU" sz="3200" dirty="0"/>
              <a:t> </a:t>
            </a:r>
            <a:r>
              <a:rPr lang="ru-RU" sz="3200" dirty="0" err="1"/>
              <a:t>фазалы</a:t>
            </a:r>
            <a:r>
              <a:rPr lang="ru-RU" sz="3200" dirty="0"/>
              <a:t> (</a:t>
            </a:r>
            <a:r>
              <a:rPr lang="ru-RU" sz="3200" dirty="0" err="1"/>
              <a:t>мысалы</a:t>
            </a:r>
            <a:r>
              <a:rPr lang="ru-RU" sz="3200" dirty="0"/>
              <a:t>, </a:t>
            </a:r>
            <a:r>
              <a:rPr lang="ru-RU" sz="3200" dirty="0" err="1"/>
              <a:t>үш</a:t>
            </a:r>
            <a:r>
              <a:rPr lang="ru-RU" sz="3200" dirty="0"/>
              <a:t> </a:t>
            </a:r>
            <a:r>
              <a:rPr lang="ru-RU" sz="3200" dirty="0" err="1"/>
              <a:t>фазалы</a:t>
            </a:r>
            <a:r>
              <a:rPr lang="ru-RU" sz="3200" dirty="0"/>
              <a:t> </a:t>
            </a:r>
            <a:r>
              <a:rPr lang="ru-RU" sz="3200" dirty="0" err="1"/>
              <a:t>асинхронды</a:t>
            </a:r>
            <a:r>
              <a:rPr lang="ru-RU" sz="3200" dirty="0"/>
              <a:t> </a:t>
            </a:r>
            <a:r>
              <a:rPr lang="ru-RU" sz="3200" dirty="0" err="1"/>
              <a:t>қозғалтқыштар</a:t>
            </a:r>
            <a:r>
              <a:rPr lang="ru-RU" sz="3200" dirty="0"/>
              <a:t>) </a:t>
            </a:r>
            <a:r>
              <a:rPr lang="ru-RU" sz="3200" dirty="0" err="1"/>
              <a:t>және</a:t>
            </a:r>
            <a:r>
              <a:rPr lang="ru-RU" sz="3200" dirty="0"/>
              <a:t> </a:t>
            </a:r>
            <a:r>
              <a:rPr lang="ru-RU" sz="3200" dirty="0" err="1"/>
              <a:t>бірфазалы</a:t>
            </a:r>
            <a:r>
              <a:rPr lang="ru-RU" sz="3200" dirty="0"/>
              <a:t> (</a:t>
            </a:r>
            <a:r>
              <a:rPr lang="ru-RU" sz="3200" dirty="0" err="1"/>
              <a:t>мысалы</a:t>
            </a:r>
            <a:r>
              <a:rPr lang="ru-RU" sz="3200" dirty="0"/>
              <a:t>, </a:t>
            </a:r>
            <a:r>
              <a:rPr lang="ru-RU" sz="3200" dirty="0" err="1"/>
              <a:t>қыздыру</a:t>
            </a:r>
            <a:r>
              <a:rPr lang="ru-RU" sz="3200" dirty="0"/>
              <a:t> </a:t>
            </a:r>
            <a:r>
              <a:rPr lang="ru-RU" sz="3200" dirty="0" err="1"/>
              <a:t>шамдары</a:t>
            </a:r>
            <a:r>
              <a:rPr lang="ru-RU" sz="3200" dirty="0"/>
              <a:t>) </a:t>
            </a:r>
            <a:r>
              <a:rPr lang="ru-RU" sz="3200" dirty="0" err="1"/>
              <a:t>болуы</a:t>
            </a:r>
            <a:r>
              <a:rPr lang="ru-RU" sz="3200" dirty="0"/>
              <a:t> </a:t>
            </a:r>
            <a:r>
              <a:rPr lang="ru-RU" sz="3200" dirty="0" err="1"/>
              <a:t>мүмкін</a:t>
            </a:r>
            <a:r>
              <a:rPr lang="ru-RU" sz="3200" dirty="0"/>
              <a:t> </a:t>
            </a:r>
            <a:r>
              <a:rPr lang="ru-RU" sz="3200" b="1" dirty="0" err="1"/>
              <a:t>қабылдағыштар</a:t>
            </a:r>
            <a:r>
              <a:rPr lang="ru-RU" sz="3200" dirty="0"/>
              <a:t> (</a:t>
            </a:r>
            <a:r>
              <a:rPr lang="ru-RU" sz="3200" dirty="0" err="1"/>
              <a:t>тұтынушылар</a:t>
            </a:r>
            <a:r>
              <a:rPr lang="ru-RU" sz="3200" dirty="0"/>
              <a:t>).</a:t>
            </a:r>
          </a:p>
        </p:txBody>
      </p:sp>
    </p:spTree>
    <p:extLst>
      <p:ext uri="{BB962C8B-B14F-4D97-AF65-F5344CB8AC3E}">
        <p14:creationId xmlns:p14="http://schemas.microsoft.com/office/powerpoint/2010/main" val="2063606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flipV="1">
            <a:off x="1403350" y="-603250"/>
            <a:ext cx="7313613" cy="69850"/>
          </a:xfrm>
        </p:spPr>
        <p:txBody>
          <a:bodyPr>
            <a:normAutofit fontScale="90000"/>
          </a:bodyPr>
          <a:lstStyle/>
          <a:p>
            <a:pPr eaLnBrk="1" hangingPunct="1"/>
            <a:endParaRPr lang="ru-RU" sz="3200" smtClean="0"/>
          </a:p>
        </p:txBody>
      </p:sp>
      <p:sp>
        <p:nvSpPr>
          <p:cNvPr id="122883" name="Rectangle 3"/>
          <p:cNvSpPr>
            <a:spLocks noGrp="1" noChangeArrowheads="1"/>
          </p:cNvSpPr>
          <p:nvPr>
            <p:ph type="body" idx="1"/>
          </p:nvPr>
        </p:nvSpPr>
        <p:spPr>
          <a:xfrm>
            <a:off x="900113" y="333375"/>
            <a:ext cx="8064500" cy="6191250"/>
          </a:xfrm>
        </p:spPr>
        <p:txBody>
          <a:bodyPr/>
          <a:lstStyle/>
          <a:p>
            <a:pPr eaLnBrk="1" hangingPunct="1">
              <a:buFont typeface="Wingdings" pitchFamily="2" charset="2"/>
              <a:buNone/>
            </a:pPr>
            <a:r>
              <a:rPr lang="ru-RU" smtClean="0"/>
              <a:t>Үш фазалы генератор екі типті синхронды машина болып табылады: турбогенератор және гидрогенератор. Үшфазалы генератор моделі суретте схемалық түрде көрсетілген.</a:t>
            </a:r>
          </a:p>
          <a:p>
            <a:pPr eaLnBrk="1" hangingPunct="1">
              <a:buFont typeface="Wingdings" pitchFamily="2" charset="2"/>
              <a:buNone/>
            </a:pPr>
            <a:endParaRPr lang="ru-RU" smtClean="0"/>
          </a:p>
        </p:txBody>
      </p:sp>
      <p:sp>
        <p:nvSpPr>
          <p:cNvPr id="122884" name="AutoShape 5" descr="li_04001"/>
          <p:cNvSpPr>
            <a:spLocks noChangeAspect="1" noChangeArrowheads="1"/>
          </p:cNvSpPr>
          <p:nvPr/>
        </p:nvSpPr>
        <p:spPr bwMode="auto">
          <a:xfrm>
            <a:off x="3443288" y="2090738"/>
            <a:ext cx="2257425" cy="267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p>
        </p:txBody>
      </p:sp>
      <p:pic>
        <p:nvPicPr>
          <p:cNvPr id="122885"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1775" y="3057525"/>
            <a:ext cx="4105275" cy="380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7613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1476375" y="-315913"/>
            <a:ext cx="7313613" cy="103188"/>
          </a:xfrm>
        </p:spPr>
        <p:txBody>
          <a:bodyPr>
            <a:normAutofit fontScale="90000"/>
          </a:bodyPr>
          <a:lstStyle/>
          <a:p>
            <a:pPr eaLnBrk="1" hangingPunct="1"/>
            <a:endParaRPr lang="ru-RU" sz="3200" smtClean="0"/>
          </a:p>
        </p:txBody>
      </p:sp>
      <p:sp>
        <p:nvSpPr>
          <p:cNvPr id="123907" name="Rectangle 3"/>
          <p:cNvSpPr>
            <a:spLocks noGrp="1" noChangeArrowheads="1"/>
          </p:cNvSpPr>
          <p:nvPr>
            <p:ph type="body" idx="1"/>
          </p:nvPr>
        </p:nvSpPr>
        <p:spPr>
          <a:xfrm>
            <a:off x="900113" y="404813"/>
            <a:ext cx="8243887" cy="6119812"/>
          </a:xfrm>
        </p:spPr>
        <p:txBody>
          <a:bodyPr/>
          <a:lstStyle/>
          <a:p>
            <a:pPr eaLnBrk="1" hangingPunct="1"/>
            <a:r>
              <a:rPr lang="ru-RU" sz="2500" smtClean="0"/>
              <a:t>Генератордың 1-статорында үш бөліктен тұратын немесе олар фазалар деп аталатын орам 2 орналасқан. Фазалық орамдар статорда олардың магниттік осьтері кеңістікте бір-біріне қатысты 2</a:t>
            </a:r>
            <a:r>
              <a:rPr lang="el-GR" sz="2500" smtClean="0"/>
              <a:t>π / 3 </a:t>
            </a:r>
            <a:r>
              <a:rPr lang="ru-RU" sz="2500" smtClean="0"/>
              <a:t>бұрышпен ығысатындай етіп орналасқан, яғни. 120 °.</a:t>
            </a:r>
          </a:p>
          <a:p>
            <a:pPr eaLnBrk="1" hangingPunct="1">
              <a:buFont typeface="Wingdings" pitchFamily="2" charset="2"/>
              <a:buNone/>
            </a:pPr>
            <a:r>
              <a:rPr lang="ru-RU" sz="2500" smtClean="0"/>
              <a:t>Суретте статор орамасының әр фазасы шартты түрде бір орамнан тұрады деп көрсетілген. Фазалардың басы </a:t>
            </a:r>
            <a:r>
              <a:rPr lang="en-US" sz="2500" smtClean="0"/>
              <a:t>A, B </a:t>
            </a:r>
            <a:r>
              <a:rPr lang="ru-RU" sz="2500" smtClean="0"/>
              <a:t>және </a:t>
            </a:r>
            <a:r>
              <a:rPr lang="en-US" sz="2500" smtClean="0"/>
              <a:t>C </a:t>
            </a:r>
            <a:r>
              <a:rPr lang="ru-RU" sz="2500" smtClean="0"/>
              <a:t>әріптерімен, ал ұштары </a:t>
            </a:r>
            <a:r>
              <a:rPr lang="en-US" sz="2500" smtClean="0"/>
              <a:t>X, Y, Z </a:t>
            </a:r>
            <a:r>
              <a:rPr lang="ru-RU" sz="2500" smtClean="0"/>
              <a:t>белгілерімен белгіленеді. Ротор 3 - роторда орналасқан өріс орамасының тұрақты токымен қозғалатын электромагнит</a:t>
            </a:r>
          </a:p>
        </p:txBody>
      </p:sp>
    </p:spTree>
    <p:extLst>
      <p:ext uri="{BB962C8B-B14F-4D97-AF65-F5344CB8AC3E}">
        <p14:creationId xmlns:p14="http://schemas.microsoft.com/office/powerpoint/2010/main" val="364668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762" name="Rectangle 3"/>
          <p:cNvSpPr>
            <a:spLocks noGrp="1" noChangeArrowheads="1"/>
          </p:cNvSpPr>
          <p:nvPr>
            <p:ph type="body" idx="4294967295"/>
          </p:nvPr>
        </p:nvSpPr>
        <p:spPr>
          <a:xfrm>
            <a:off x="1222375" y="404813"/>
            <a:ext cx="7921625" cy="6048375"/>
          </a:xfrm>
        </p:spPr>
        <p:txBody>
          <a:bodyPr/>
          <a:lstStyle/>
          <a:p>
            <a:pPr eaLnBrk="1" hangingPunct="1"/>
            <a:r>
              <a:rPr lang="ru-RU" smtClean="0"/>
              <a:t>Ротор турбинамен біркелкі жылдамдықпен айналған кезде, статор фазасының орамаларында периодты түрде өзгеріп отыратын бірдей жиіліктегі және амплитудадағы синусоидалы ЭҚК индукцияланады, бірақ фазалық ығысуына байланысты фазалар бойынша бір-бірінен 120 ° ерекшеленеді.</a:t>
            </a:r>
          </a:p>
        </p:txBody>
      </p:sp>
    </p:spTree>
    <p:extLst>
      <p:ext uri="{BB962C8B-B14F-4D97-AF65-F5344CB8AC3E}">
        <p14:creationId xmlns:p14="http://schemas.microsoft.com/office/powerpoint/2010/main" val="31045454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776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a:xfrm flipV="1">
            <a:off x="1476375" y="-387350"/>
            <a:ext cx="7313613" cy="69850"/>
          </a:xfrm>
        </p:spPr>
        <p:txBody>
          <a:bodyPr>
            <a:normAutofit fontScale="90000"/>
          </a:bodyPr>
          <a:lstStyle/>
          <a:p>
            <a:pPr eaLnBrk="1" hangingPunct="1"/>
            <a:endParaRPr lang="ru-RU" sz="3200" smtClean="0"/>
          </a:p>
        </p:txBody>
      </p:sp>
      <p:sp>
        <p:nvSpPr>
          <p:cNvPr id="125955" name="Rectangle 3"/>
          <p:cNvSpPr>
            <a:spLocks noGrp="1" noChangeArrowheads="1"/>
          </p:cNvSpPr>
          <p:nvPr>
            <p:ph type="body" idx="1"/>
          </p:nvPr>
        </p:nvSpPr>
        <p:spPr>
          <a:xfrm>
            <a:off x="971550" y="260350"/>
            <a:ext cx="7993063" cy="6264275"/>
          </a:xfrm>
        </p:spPr>
        <p:txBody>
          <a:bodyPr/>
          <a:lstStyle/>
          <a:p>
            <a:pPr eaLnBrk="1" hangingPunct="1"/>
            <a:r>
              <a:rPr lang="ru-RU" smtClean="0"/>
              <a:t>Әр фазадағы ЭҚК-нің шартты оң бағыты үшін соңынан басына бағыт алынады. Әдетте, статор орамдарында индукцияланған ЭҚК бірдей амплитудаға ие және фаза бір-біріне қатысты бірдей 120 ° бұрышпен ауысады. Бұл ЭҚК жүйесі </a:t>
            </a:r>
            <a:r>
              <a:rPr lang="ru-RU" b="1" smtClean="0"/>
              <a:t>симметриялы</a:t>
            </a:r>
            <a:r>
              <a:rPr lang="ru-RU" smtClean="0"/>
              <a:t> деп аталады.</a:t>
            </a:r>
          </a:p>
        </p:txBody>
      </p:sp>
    </p:spTree>
    <p:extLst>
      <p:ext uri="{BB962C8B-B14F-4D97-AF65-F5344CB8AC3E}">
        <p14:creationId xmlns:p14="http://schemas.microsoft.com/office/powerpoint/2010/main" val="808475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idx="4294967295"/>
          </p:nvPr>
        </p:nvSpPr>
        <p:spPr>
          <a:xfrm>
            <a:off x="827088" y="301625"/>
            <a:ext cx="8316912" cy="2190750"/>
          </a:xfrm>
        </p:spPr>
        <p:txBody>
          <a:bodyPr/>
          <a:lstStyle/>
          <a:p>
            <a:pPr eaLnBrk="1" hangingPunct="1"/>
            <a:r>
              <a:rPr lang="ru-RU" sz="2400" smtClean="0">
                <a:solidFill>
                  <a:schemeClr val="tx1"/>
                </a:solidFill>
              </a:rPr>
              <a:t>Үш фазалы симметриялы ЭҚК жүйесі графиктермен, тригонометриялық функциялармен, векторлармен және күрделі айнымалының функцияларымен ұсынылуы мүмкін. </a:t>
            </a:r>
            <a:br>
              <a:rPr lang="ru-RU" sz="2400" smtClean="0">
                <a:solidFill>
                  <a:schemeClr val="tx1"/>
                </a:solidFill>
              </a:rPr>
            </a:br>
            <a:r>
              <a:rPr lang="ru-RU" sz="2400" smtClean="0">
                <a:solidFill>
                  <a:schemeClr val="tx1"/>
                </a:solidFill>
              </a:rPr>
              <a:t> Үшфазалы симметриялы ЭҚК жүйесінің лездік мәндерінің графиктері суретте көрсетілген</a:t>
            </a:r>
          </a:p>
        </p:txBody>
      </p:sp>
      <p:pic>
        <p:nvPicPr>
          <p:cNvPr id="12697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650" y="2708275"/>
            <a:ext cx="7524750" cy="367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91824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a:xfrm flipV="1">
            <a:off x="1476375" y="-387350"/>
            <a:ext cx="7313613" cy="69850"/>
          </a:xfrm>
        </p:spPr>
        <p:txBody>
          <a:bodyPr>
            <a:normAutofit fontScale="90000"/>
          </a:bodyPr>
          <a:lstStyle/>
          <a:p>
            <a:pPr eaLnBrk="1" hangingPunct="1"/>
            <a:endParaRPr lang="ru-RU" sz="3200" smtClean="0"/>
          </a:p>
        </p:txBody>
      </p:sp>
      <p:sp>
        <p:nvSpPr>
          <p:cNvPr id="128003" name="Rectangle 3"/>
          <p:cNvSpPr>
            <a:spLocks noGrp="1" noChangeArrowheads="1"/>
          </p:cNvSpPr>
          <p:nvPr>
            <p:ph type="body" idx="1"/>
          </p:nvPr>
        </p:nvSpPr>
        <p:spPr>
          <a:xfrm>
            <a:off x="900113" y="333375"/>
            <a:ext cx="7993062" cy="5608638"/>
          </a:xfrm>
        </p:spPr>
        <p:txBody>
          <a:bodyPr/>
          <a:lstStyle/>
          <a:p>
            <a:pPr eaLnBrk="1" hangingPunct="1"/>
            <a:r>
              <a:rPr lang="ru-RU" smtClean="0"/>
              <a:t>Егер бір фазаның ЭҚК-і (мысалы, А фазасы) бастапқы ретінде қабылданса және оның бастапқы фазасы нөлге тең деп саналса, онда ЭҚК-нің лездік мәндеріне арналған өрнектерді мына түрінде жазуға болады</a:t>
            </a:r>
          </a:p>
          <a:p>
            <a:pPr algn="ctr" eaLnBrk="1" hangingPunct="1">
              <a:buFont typeface="Wingdings" pitchFamily="2" charset="2"/>
              <a:buNone/>
            </a:pPr>
            <a:r>
              <a:rPr lang="ru-RU" smtClean="0"/>
              <a:t>e</a:t>
            </a:r>
            <a:r>
              <a:rPr lang="ru-RU" sz="1800" smtClean="0"/>
              <a:t>A</a:t>
            </a:r>
            <a:r>
              <a:rPr lang="ru-RU" smtClean="0"/>
              <a:t> = E</a:t>
            </a:r>
            <a:r>
              <a:rPr lang="ru-RU" sz="1800" smtClean="0"/>
              <a:t>m</a:t>
            </a:r>
            <a:r>
              <a:rPr lang="ru-RU" smtClean="0"/>
              <a:t> sin ωt,</a:t>
            </a:r>
            <a:br>
              <a:rPr lang="ru-RU" smtClean="0"/>
            </a:br>
            <a:r>
              <a:rPr lang="ru-RU" smtClean="0"/>
              <a:t>e</a:t>
            </a:r>
            <a:r>
              <a:rPr lang="ru-RU" sz="1800" smtClean="0"/>
              <a:t>B</a:t>
            </a:r>
            <a:r>
              <a:rPr lang="ru-RU" smtClean="0"/>
              <a:t> = E</a:t>
            </a:r>
            <a:r>
              <a:rPr lang="ru-RU" sz="1800" smtClean="0"/>
              <a:t>m</a:t>
            </a:r>
            <a:r>
              <a:rPr lang="ru-RU" smtClean="0"/>
              <a:t> sin (ωt - 120°),</a:t>
            </a:r>
          </a:p>
          <a:p>
            <a:pPr algn="ctr" eaLnBrk="1" hangingPunct="1">
              <a:buFont typeface="Wingdings" pitchFamily="2" charset="2"/>
              <a:buNone/>
            </a:pPr>
            <a:r>
              <a:rPr lang="ru-RU" smtClean="0"/>
              <a:t>e</a:t>
            </a:r>
            <a:r>
              <a:rPr lang="ru-RU" sz="1800" smtClean="0"/>
              <a:t>C</a:t>
            </a:r>
            <a:r>
              <a:rPr lang="ru-RU" smtClean="0"/>
              <a:t> = E</a:t>
            </a:r>
            <a:r>
              <a:rPr lang="ru-RU" sz="1800" smtClean="0"/>
              <a:t>m</a:t>
            </a:r>
            <a:r>
              <a:rPr lang="ru-RU" smtClean="0"/>
              <a:t> sin (ωt - 240°)= </a:t>
            </a:r>
          </a:p>
          <a:p>
            <a:pPr algn="ctr" eaLnBrk="1" hangingPunct="1">
              <a:buFont typeface="Wingdings" pitchFamily="2" charset="2"/>
              <a:buNone/>
            </a:pPr>
            <a:r>
              <a:rPr lang="ru-RU" smtClean="0"/>
              <a:t>= E</a:t>
            </a:r>
            <a:r>
              <a:rPr lang="ru-RU" sz="1800" smtClean="0"/>
              <a:t>m</a:t>
            </a:r>
            <a:r>
              <a:rPr lang="ru-RU" smtClean="0"/>
              <a:t> sin (ωt + 120°).</a:t>
            </a:r>
          </a:p>
        </p:txBody>
      </p:sp>
    </p:spTree>
    <p:extLst>
      <p:ext uri="{BB962C8B-B14F-4D97-AF65-F5344CB8AC3E}">
        <p14:creationId xmlns:p14="http://schemas.microsoft.com/office/powerpoint/2010/main" val="279822009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928</Words>
  <Application>Microsoft Office PowerPoint</Application>
  <PresentationFormat>Экран (4:3)</PresentationFormat>
  <Paragraphs>65</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Тема Office</vt:lpstr>
      <vt:lpstr>Үш фазалы электр тізбегі . Негізгі ұғымдары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Үш фазалы симметриялы ЭҚК жүйесі графиктермен, тригонометриялық функциялармен, векторлармен және күрделі айнымалының функцияларымен ұсынылуы мүмкін.   Үшфазалы симметриялы ЭҚК жүйесінің лездік мәндерінің графиктері суретте көрсетілген</vt:lpstr>
      <vt:lpstr>Презентация PowerPoint</vt:lpstr>
      <vt:lpstr>ЭҚК лездік мәндерінің графигі</vt:lpstr>
      <vt:lpstr>Презентация PowerPoint</vt:lpstr>
      <vt:lpstr>Үш фазалы симметриялық жүйенің векторлық диаграммасы</vt:lpstr>
      <vt:lpstr>Генератор мен қабылдағыш фазаларының жұлдызшалап жалғануы</vt:lpstr>
      <vt:lpstr>Генератор мен қабылдағыш фазаларының басын қосатын A-a, B-b және C-c сымдары сызықтық деп аталады, генератордың N қабылдағыштың n нүктесімен қосылатын N-n сымы бейтарап сым деп аталады.</vt:lpstr>
      <vt:lpstr>Презентация PowerPoint</vt:lpstr>
      <vt:lpstr>Презентация PowerPoint</vt:lpstr>
      <vt:lpstr>    Фазалық және сызықтық кернеулердің таңдалған шартты оң бағыттарына сәйкес теңдеулерді екінші Кирхгоф заңы бойынша жазуға болады.   ÚAB = ÚA - ÚB;  ÚBC = ÚB - ÚC;  ÚCA = ÚC - ÚA. </vt:lpstr>
      <vt:lpstr>Презентация PowerPoint</vt:lpstr>
      <vt:lpstr>Үш фазалы тізбектегі қабылдағыштардың классификациясы</vt:lpstr>
      <vt:lpstr>Төрт сымды тізбек  </vt:lpstr>
      <vt:lpstr>Қабылдағыштардың симметриялы жүктемесі </vt:lpstr>
      <vt:lpstr>Презентация PowerPoint</vt:lpstr>
      <vt:lpstr>Қабылдағыштың симметриялы емес жүктемесі </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Үш фазалы электр тізбегі . Негізгі ұғымдары </dc:title>
  <dc:creator>ASUS</dc:creator>
  <cp:lastModifiedBy>ASUS</cp:lastModifiedBy>
  <cp:revision>1</cp:revision>
  <dcterms:created xsi:type="dcterms:W3CDTF">2022-05-10T09:20:29Z</dcterms:created>
  <dcterms:modified xsi:type="dcterms:W3CDTF">2022-05-10T09:21:41Z</dcterms:modified>
</cp:coreProperties>
</file>